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30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18288000" cy="10287000"/>
  <p:notesSz cx="6858000" cy="9144000"/>
  <p:embeddedFontLst>
    <p:embeddedFont>
      <p:font typeface="Arimo" panose="020B0604020202020204" charset="0"/>
      <p:regular r:id="rId50"/>
    </p:embeddedFont>
    <p:embeddedFont>
      <p:font typeface="Arimo Bold" panose="020B0604020202020204" charset="0"/>
      <p:regular r:id="rId51"/>
    </p:embeddedFont>
    <p:embeddedFont>
      <p:font typeface="Arimo Bold Italics" panose="020B0604020202020204" charset="0"/>
      <p:regular r:id="rId52"/>
    </p:embeddedFont>
    <p:embeddedFont>
      <p:font typeface="Atwic" panose="00000800000000000000" pitchFamily="50" charset="0"/>
      <p:bold r:id="rId53"/>
    </p:embeddedFont>
    <p:embeddedFont>
      <p:font typeface="Barlow Bold" panose="020B0604020202020204" charset="0"/>
      <p:regular r:id="rId54"/>
    </p:embeddedFont>
    <p:embeddedFont>
      <p:font typeface="Barlow Bold Italics" panose="020B0604020202020204" charset="0"/>
      <p:regular r:id="rId55"/>
    </p:embeddedFont>
    <p:embeddedFont>
      <p:font typeface="Barlow Italics" panose="020B0604020202020204" charset="0"/>
      <p:regular r:id="rId56"/>
    </p:embeddedFont>
    <p:embeddedFont>
      <p:font typeface="Malgun Gothic" panose="020B0503020000020004" pitchFamily="34" charset="-127"/>
      <p:regular r:id="rId57"/>
      <p:bold r:id="rId58"/>
    </p:embeddedFont>
    <p:embeddedFont>
      <p:font typeface="Open Sans Bold" panose="020B0604020202020204" charset="0"/>
      <p:regular r:id="rId59"/>
    </p:embeddedFont>
    <p:embeddedFont>
      <p:font typeface="Open Sauce" panose="020B0604020202020204" charset="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42113775310823E-2"/>
          <c:y val="0"/>
          <c:w val="0.93923945807859688"/>
          <c:h val="0.93033966766985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942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4F-493B-AE2F-BC0DE8E628A0}"/>
              </c:ext>
            </c:extLst>
          </c:dPt>
          <c:cat>
            <c:strRef>
              <c:f>Hoja1!$A$2:$A$5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71.28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4F-493B-AE2F-BC0DE8E628A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F2A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D4F-493B-AE2F-BC0DE8E628A0}"/>
              </c:ext>
            </c:extLst>
          </c:dPt>
          <c:cat>
            <c:strRef>
              <c:f>Hoja1!$A$2:$A$5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28.72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4F-493B-AE2F-BC0DE8E62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6750496"/>
        <c:axId val="946747136"/>
      </c:barChart>
      <c:catAx>
        <c:axId val="946750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46747136"/>
        <c:crosses val="autoZero"/>
        <c:auto val="1"/>
        <c:lblAlgn val="ctr"/>
        <c:lblOffset val="100"/>
        <c:noMultiLvlLbl val="0"/>
      </c:catAx>
      <c:valAx>
        <c:axId val="94674713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467504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42113775310823E-2"/>
          <c:y val="0"/>
          <c:w val="0.93923945807859688"/>
          <c:h val="0.93033966766985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942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BFD-4F9C-80D0-75FA9B57866C}"/>
              </c:ext>
            </c:extLst>
          </c:dPt>
          <c:cat>
            <c:strRef>
              <c:f>Hoja1!$A$2:$A$5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72.56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FD-4F9C-80D0-75FA9B57866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F2A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BFD-4F9C-80D0-75FA9B57866C}"/>
              </c:ext>
            </c:extLst>
          </c:dPt>
          <c:cat>
            <c:strRef>
              <c:f>Hoja1!$A$2:$A$5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27.439999999999998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FD-4F9C-80D0-75FA9B5786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6750496"/>
        <c:axId val="946747136"/>
      </c:barChart>
      <c:catAx>
        <c:axId val="946750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46747136"/>
        <c:crosses val="autoZero"/>
        <c:auto val="1"/>
        <c:lblAlgn val="ctr"/>
        <c:lblOffset val="100"/>
        <c:noMultiLvlLbl val="0"/>
      </c:catAx>
      <c:valAx>
        <c:axId val="94674713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467504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142113775310823E-2"/>
          <c:y val="0"/>
          <c:w val="0.93923945807859688"/>
          <c:h val="0.93033966766985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9423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64-43CF-A79E-33506C52AE61}"/>
              </c:ext>
            </c:extLst>
          </c:dPt>
          <c:cat>
            <c:strRef>
              <c:f>Hoja1!$A$2:$A$5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64-43CF-A79E-33506C52AE6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F2A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164-43CF-A79E-33506C52AE61}"/>
              </c:ext>
            </c:extLst>
          </c:dPt>
          <c:cat>
            <c:strRef>
              <c:f>Hoja1!$A$2:$A$5</c:f>
              <c:strCache>
                <c:ptCount val="1"/>
                <c:pt idx="0">
                  <c:v>Categoría 1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91.65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164-43CF-A79E-33506C52AE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6750496"/>
        <c:axId val="946747136"/>
      </c:barChart>
      <c:catAx>
        <c:axId val="946750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46747136"/>
        <c:crosses val="autoZero"/>
        <c:auto val="1"/>
        <c:lblAlgn val="ctr"/>
        <c:lblOffset val="100"/>
        <c:noMultiLvlLbl val="0"/>
      </c:catAx>
      <c:valAx>
        <c:axId val="94674713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467504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324FC8-D188-49D5-9DB9-7A203C8C953C}" type="doc">
      <dgm:prSet loTypeId="urn:microsoft.com/office/officeart/2005/8/layout/radial3" loCatId="relationship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01A01E7-40B5-4D92-81B4-78D1412AD120}">
      <dgm:prSet phldrT="[Texto]" custT="1"/>
      <dgm:spPr>
        <a:xfrm>
          <a:off x="2215143" y="1709628"/>
          <a:ext cx="3429000" cy="3429000"/>
        </a:xfrm>
        <a:prstGeom prst="ellipse">
          <a:avLst/>
        </a:prstGeom>
        <a:solidFill>
          <a:srgbClr val="9E0000">
            <a:alpha val="80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es-ES" sz="32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Sistema Financiero</a:t>
          </a:r>
        </a:p>
      </dgm:t>
    </dgm:pt>
    <dgm:pt modelId="{6C7E7BC8-0E58-46F6-B7B2-BA847C0929F9}" type="parTrans" cxnId="{D95A0CDC-B960-4FFC-8E12-1AE5EFC1552D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E23526-DE76-475D-AB20-99547CE2F5DF}" type="sibTrans" cxnId="{D95A0CDC-B960-4FFC-8E12-1AE5EFC1552D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6D117EE-571E-4DF7-89D9-C1ACEBB036F3}">
      <dgm:prSet phldrT="[Texto]" custT="1"/>
      <dgm:spPr>
        <a:xfrm>
          <a:off x="2623505" y="0"/>
          <a:ext cx="2612247" cy="2040975"/>
        </a:xfrm>
        <a:prstGeom prst="ellipse">
          <a:avLst/>
        </a:prstGeom>
        <a:gradFill rotWithShape="0">
          <a:gsLst>
            <a:gs pos="0">
              <a:srgbClr val="A5A5A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ES" sz="16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Activos Financieros</a:t>
          </a:r>
        </a:p>
      </dgm:t>
    </dgm:pt>
    <dgm:pt modelId="{1FF1DF9C-4544-4DE8-961B-C1208E422A1B}" type="parTrans" cxnId="{AC4F7B41-78B1-415A-914C-1D60C385CD84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A143C46-12A6-407B-A097-520D0414248E}" type="sibTrans" cxnId="{AC4F7B41-78B1-415A-914C-1D60C385CD84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5C18A74-75F8-49AE-917C-F25B141C053E}">
      <dgm:prSet phldrT="[Texto]" custT="1"/>
      <dgm:spPr>
        <a:xfrm>
          <a:off x="5033478" y="3522477"/>
          <a:ext cx="2797121" cy="1996072"/>
        </a:xfrm>
        <a:prstGeom prst="ellipse">
          <a:avLst/>
        </a:prstGeom>
        <a:solidFill>
          <a:srgbClr val="00349C">
            <a:alpha val="80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es-ES" sz="16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Intermediarios Financieros (instituciones)</a:t>
          </a:r>
        </a:p>
      </dgm:t>
    </dgm:pt>
    <dgm:pt modelId="{C0A55DA9-2212-4209-BE1F-C6DD96B87101}" type="parTrans" cxnId="{BADE3ECE-29BB-4920-ACAE-B8E4A6BB7991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349493-E97B-418F-BFB0-3143E355F4B6}" type="sibTrans" cxnId="{BADE3ECE-29BB-4920-ACAE-B8E4A6BB7991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53A5A2-7A39-4588-BE44-57CEC1B5FE86}">
      <dgm:prSet phldrT="[Texto]" custT="1"/>
      <dgm:spPr>
        <a:xfrm>
          <a:off x="0" y="3507708"/>
          <a:ext cx="2861278" cy="2021310"/>
        </a:xfrm>
        <a:prstGeom prst="ellipse">
          <a:avLst/>
        </a:prstGeom>
        <a:gradFill rotWithShape="0">
          <a:gsLst>
            <a:gs pos="0">
              <a:srgbClr val="5B9BD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ES" sz="16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Mercados Financieros</a:t>
          </a:r>
        </a:p>
      </dgm:t>
    </dgm:pt>
    <dgm:pt modelId="{D7ABED19-18D3-40F6-A2A3-3FC4873A19BF}" type="parTrans" cxnId="{51EBE21C-B607-44C5-B465-520CDEF9239A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A5BDC6-C148-4AE5-B126-373FFBEABF2C}" type="sibTrans" cxnId="{51EBE21C-B607-44C5-B465-520CDEF9239A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BCE89CA-3C58-4468-B0A1-E80E6475A789}">
      <dgm:prSet phldrT="[Texto]"/>
      <dgm:spPr/>
      <dgm:t>
        <a:bodyPr/>
        <a:lstStyle/>
        <a:p>
          <a:endParaRPr lang="es-E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3E185AA-326C-40DA-91A8-9732113A9D83}" type="parTrans" cxnId="{492C2D87-1BA1-45C6-83F6-903A42D27588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71C3258-C603-43EC-8FE8-868E2097C39F}" type="sibTrans" cxnId="{492C2D87-1BA1-45C6-83F6-903A42D27588}">
      <dgm:prSet/>
      <dgm:spPr/>
      <dgm:t>
        <a:bodyPr/>
        <a:lstStyle/>
        <a:p>
          <a:endParaRPr lang="es-E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977BB5-B899-4638-8E05-5AF7A9328A93}" type="pres">
      <dgm:prSet presAssocID="{56324FC8-D188-49D5-9DB9-7A203C8C953C}" presName="composite" presStyleCnt="0">
        <dgm:presLayoutVars>
          <dgm:chMax val="1"/>
          <dgm:dir/>
          <dgm:resizeHandles val="exact"/>
        </dgm:presLayoutVars>
      </dgm:prSet>
      <dgm:spPr/>
    </dgm:pt>
    <dgm:pt modelId="{90324A5D-F9D8-4E08-B0C3-8D242CDC4B1D}" type="pres">
      <dgm:prSet presAssocID="{56324FC8-D188-49D5-9DB9-7A203C8C953C}" presName="radial" presStyleCnt="0">
        <dgm:presLayoutVars>
          <dgm:animLvl val="ctr"/>
        </dgm:presLayoutVars>
      </dgm:prSet>
      <dgm:spPr/>
    </dgm:pt>
    <dgm:pt modelId="{A1BA1B32-DE39-4F12-81B2-9AAF8A567F86}" type="pres">
      <dgm:prSet presAssocID="{001A01E7-40B5-4D92-81B4-78D1412AD120}" presName="centerShape" presStyleLbl="vennNode1" presStyleIdx="0" presStyleCnt="4" custLinFactNeighborX="-38" custLinFactNeighborY="1576"/>
      <dgm:spPr/>
    </dgm:pt>
    <dgm:pt modelId="{937FB15F-0AE6-4A3D-A5E7-B97A9D10A78F}" type="pres">
      <dgm:prSet presAssocID="{66D117EE-571E-4DF7-89D9-C1ACEBB036F3}" presName="node" presStyleLbl="vennNode1" presStyleIdx="1" presStyleCnt="4" custScaleX="152362" custScaleY="119042" custRadScaleRad="110898" custRadScaleInc="-33">
        <dgm:presLayoutVars>
          <dgm:bulletEnabled val="1"/>
        </dgm:presLayoutVars>
      </dgm:prSet>
      <dgm:spPr/>
    </dgm:pt>
    <dgm:pt modelId="{1AA060E5-158C-4D33-A676-350A42AA9A4F}" type="pres">
      <dgm:prSet presAssocID="{B5C18A74-75F8-49AE-917C-F25B141C053E}" presName="node" presStyleLbl="vennNode1" presStyleIdx="2" presStyleCnt="4" custScaleX="163145" custScaleY="116423" custRadScaleRad="138834" custRadScaleInc="7957">
        <dgm:presLayoutVars>
          <dgm:bulletEnabled val="1"/>
        </dgm:presLayoutVars>
      </dgm:prSet>
      <dgm:spPr/>
    </dgm:pt>
    <dgm:pt modelId="{6F0E3665-3DF0-498C-8F55-01494819EF53}" type="pres">
      <dgm:prSet presAssocID="{7053A5A2-7A39-4588-BE44-57CEC1B5FE86}" presName="node" presStyleLbl="vennNode1" presStyleIdx="3" presStyleCnt="4" custScaleX="166887" custScaleY="117895" custRadScaleRad="122443" custRadScaleInc="-4074">
        <dgm:presLayoutVars>
          <dgm:bulletEnabled val="1"/>
        </dgm:presLayoutVars>
      </dgm:prSet>
      <dgm:spPr/>
    </dgm:pt>
  </dgm:ptLst>
  <dgm:cxnLst>
    <dgm:cxn modelId="{51EBE21C-B607-44C5-B465-520CDEF9239A}" srcId="{001A01E7-40B5-4D92-81B4-78D1412AD120}" destId="{7053A5A2-7A39-4588-BE44-57CEC1B5FE86}" srcOrd="2" destOrd="0" parTransId="{D7ABED19-18D3-40F6-A2A3-3FC4873A19BF}" sibTransId="{14A5BDC6-C148-4AE5-B126-373FFBEABF2C}"/>
    <dgm:cxn modelId="{AC4F7B41-78B1-415A-914C-1D60C385CD84}" srcId="{001A01E7-40B5-4D92-81B4-78D1412AD120}" destId="{66D117EE-571E-4DF7-89D9-C1ACEBB036F3}" srcOrd="0" destOrd="0" parTransId="{1FF1DF9C-4544-4DE8-961B-C1208E422A1B}" sibTransId="{0A143C46-12A6-407B-A097-520D0414248E}"/>
    <dgm:cxn modelId="{D8DE0948-8B7E-42F4-937F-4F6E20E0705E}" type="presOf" srcId="{B5C18A74-75F8-49AE-917C-F25B141C053E}" destId="{1AA060E5-158C-4D33-A676-350A42AA9A4F}" srcOrd="0" destOrd="0" presId="urn:microsoft.com/office/officeart/2005/8/layout/radial3"/>
    <dgm:cxn modelId="{492C2D87-1BA1-45C6-83F6-903A42D27588}" srcId="{56324FC8-D188-49D5-9DB9-7A203C8C953C}" destId="{9BCE89CA-3C58-4468-B0A1-E80E6475A789}" srcOrd="1" destOrd="0" parTransId="{E3E185AA-326C-40DA-91A8-9732113A9D83}" sibTransId="{071C3258-C603-43EC-8FE8-868E2097C39F}"/>
    <dgm:cxn modelId="{2D67B3AD-5879-43C0-9C1C-B89C8A53A0B4}" type="presOf" srcId="{56324FC8-D188-49D5-9DB9-7A203C8C953C}" destId="{92977BB5-B899-4638-8E05-5AF7A9328A93}" srcOrd="0" destOrd="0" presId="urn:microsoft.com/office/officeart/2005/8/layout/radial3"/>
    <dgm:cxn modelId="{7DA88DC3-4F25-4DB5-801D-0529353035C6}" type="presOf" srcId="{66D117EE-571E-4DF7-89D9-C1ACEBB036F3}" destId="{937FB15F-0AE6-4A3D-A5E7-B97A9D10A78F}" srcOrd="0" destOrd="0" presId="urn:microsoft.com/office/officeart/2005/8/layout/radial3"/>
    <dgm:cxn modelId="{BADE3ECE-29BB-4920-ACAE-B8E4A6BB7991}" srcId="{001A01E7-40B5-4D92-81B4-78D1412AD120}" destId="{B5C18A74-75F8-49AE-917C-F25B141C053E}" srcOrd="1" destOrd="0" parTransId="{C0A55DA9-2212-4209-BE1F-C6DD96B87101}" sibTransId="{12349493-E97B-418F-BFB0-3143E355F4B6}"/>
    <dgm:cxn modelId="{D95A0CDC-B960-4FFC-8E12-1AE5EFC1552D}" srcId="{56324FC8-D188-49D5-9DB9-7A203C8C953C}" destId="{001A01E7-40B5-4D92-81B4-78D1412AD120}" srcOrd="0" destOrd="0" parTransId="{6C7E7BC8-0E58-46F6-B7B2-BA847C0929F9}" sibTransId="{66E23526-DE76-475D-AB20-99547CE2F5DF}"/>
    <dgm:cxn modelId="{08D8BAE6-608B-4801-BA7A-408B38C4A333}" type="presOf" srcId="{7053A5A2-7A39-4588-BE44-57CEC1B5FE86}" destId="{6F0E3665-3DF0-498C-8F55-01494819EF53}" srcOrd="0" destOrd="0" presId="urn:microsoft.com/office/officeart/2005/8/layout/radial3"/>
    <dgm:cxn modelId="{6A53D8ED-74DE-4A7F-B271-225EDA7C86B4}" type="presOf" srcId="{001A01E7-40B5-4D92-81B4-78D1412AD120}" destId="{A1BA1B32-DE39-4F12-81B2-9AAF8A567F86}" srcOrd="0" destOrd="0" presId="urn:microsoft.com/office/officeart/2005/8/layout/radial3"/>
    <dgm:cxn modelId="{342EF284-7BCE-477A-8DDE-A9CCBB91F593}" type="presParOf" srcId="{92977BB5-B899-4638-8E05-5AF7A9328A93}" destId="{90324A5D-F9D8-4E08-B0C3-8D242CDC4B1D}" srcOrd="0" destOrd="0" presId="urn:microsoft.com/office/officeart/2005/8/layout/radial3"/>
    <dgm:cxn modelId="{F06E1A95-B5F4-4A80-9A2C-EFCF23A3316A}" type="presParOf" srcId="{90324A5D-F9D8-4E08-B0C3-8D242CDC4B1D}" destId="{A1BA1B32-DE39-4F12-81B2-9AAF8A567F86}" srcOrd="0" destOrd="0" presId="urn:microsoft.com/office/officeart/2005/8/layout/radial3"/>
    <dgm:cxn modelId="{E68B2B9B-1A11-4D61-8634-4FC791EDC29B}" type="presParOf" srcId="{90324A5D-F9D8-4E08-B0C3-8D242CDC4B1D}" destId="{937FB15F-0AE6-4A3D-A5E7-B97A9D10A78F}" srcOrd="1" destOrd="0" presId="urn:microsoft.com/office/officeart/2005/8/layout/radial3"/>
    <dgm:cxn modelId="{E8967DB5-1E67-4B22-8FBC-CDFA904B8389}" type="presParOf" srcId="{90324A5D-F9D8-4E08-B0C3-8D242CDC4B1D}" destId="{1AA060E5-158C-4D33-A676-350A42AA9A4F}" srcOrd="2" destOrd="0" presId="urn:microsoft.com/office/officeart/2005/8/layout/radial3"/>
    <dgm:cxn modelId="{9856F2A2-BF70-48A9-99B3-7FCF8A4D38CD}" type="presParOf" srcId="{90324A5D-F9D8-4E08-B0C3-8D242CDC4B1D}" destId="{6F0E3665-3DF0-498C-8F55-01494819EF53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08C4EF-AE2A-5E40-BCDF-C208C92C46A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67E499C3-A12F-6F4D-A469-576BF6A5C48F}">
      <dgm:prSet phldrT="[Texto]"/>
      <dgm:spPr>
        <a:solidFill>
          <a:srgbClr val="1D3D73"/>
        </a:solidFill>
      </dgm:spPr>
      <dgm:t>
        <a:bodyPr/>
        <a:lstStyle/>
        <a:p>
          <a:r>
            <a:rPr lang="es-MX" dirty="0">
              <a:latin typeface="Calibri" panose="020F0502020204030204" pitchFamily="34" charset="0"/>
              <a:cs typeface="Calibri" panose="020F0502020204030204" pitchFamily="34" charset="0"/>
            </a:rPr>
            <a:t>Oferente de recursos</a:t>
          </a:r>
        </a:p>
      </dgm:t>
    </dgm:pt>
    <dgm:pt modelId="{1FC468CB-A307-4542-B609-45F6A6A3F66F}" type="parTrans" cxnId="{0331B1C9-867F-034A-AB31-EC4CC9E8BDE7}">
      <dgm:prSet/>
      <dgm:spPr/>
      <dgm:t>
        <a:bodyPr/>
        <a:lstStyle/>
        <a:p>
          <a:endParaRPr lang="es-MX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BF17430-146C-2D48-B9FC-BB721C722052}" type="sibTrans" cxnId="{0331B1C9-867F-034A-AB31-EC4CC9E8BDE7}">
      <dgm:prSet/>
      <dgm:spPr/>
      <dgm:t>
        <a:bodyPr/>
        <a:lstStyle/>
        <a:p>
          <a:endParaRPr lang="es-MX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FDE38C7-17CA-5341-9BBC-BA3F7216324A}">
      <dgm:prSet phldrT="[Texto]"/>
      <dgm:spPr>
        <a:solidFill>
          <a:srgbClr val="B6D1EE"/>
        </a:solidFill>
      </dgm:spPr>
      <dgm:t>
        <a:bodyPr/>
        <a:lstStyle/>
        <a:p>
          <a:r>
            <a:rPr lang="es-MX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Intermediario (Ej. Banco)</a:t>
          </a:r>
        </a:p>
      </dgm:t>
    </dgm:pt>
    <dgm:pt modelId="{27ECF65C-781F-734A-9C22-71AA56F3D57A}" type="parTrans" cxnId="{A9C7E579-2CC0-8F4B-9C6A-649A876A9FE3}">
      <dgm:prSet/>
      <dgm:spPr/>
      <dgm:t>
        <a:bodyPr/>
        <a:lstStyle/>
        <a:p>
          <a:endParaRPr lang="es-MX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F77DAD-5798-CC4B-9AC5-822C3C9407EA}" type="sibTrans" cxnId="{A9C7E579-2CC0-8F4B-9C6A-649A876A9FE3}">
      <dgm:prSet/>
      <dgm:spPr/>
      <dgm:t>
        <a:bodyPr/>
        <a:lstStyle/>
        <a:p>
          <a:endParaRPr lang="es-MX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37298A-AD20-CE48-A1D0-157921357041}">
      <dgm:prSet phldrT="[Texto]"/>
      <dgm:spPr>
        <a:solidFill>
          <a:srgbClr val="1D3D73"/>
        </a:solidFill>
      </dgm:spPr>
      <dgm:t>
        <a:bodyPr/>
        <a:lstStyle/>
        <a:p>
          <a:r>
            <a:rPr lang="es-MX" dirty="0">
              <a:latin typeface="Calibri" panose="020F0502020204030204" pitchFamily="34" charset="0"/>
              <a:cs typeface="Calibri" panose="020F0502020204030204" pitchFamily="34" charset="0"/>
            </a:rPr>
            <a:t>Demandante de recursos</a:t>
          </a:r>
        </a:p>
      </dgm:t>
    </dgm:pt>
    <dgm:pt modelId="{CEC7F58E-0BEE-7C4A-8965-0807A0C9DC27}" type="parTrans" cxnId="{E00A4E82-1A0A-C441-BA1E-E87671541657}">
      <dgm:prSet/>
      <dgm:spPr/>
      <dgm:t>
        <a:bodyPr/>
        <a:lstStyle/>
        <a:p>
          <a:endParaRPr lang="es-MX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657A27-A767-204B-BF5E-045057113A3D}" type="sibTrans" cxnId="{E00A4E82-1A0A-C441-BA1E-E87671541657}">
      <dgm:prSet/>
      <dgm:spPr/>
      <dgm:t>
        <a:bodyPr/>
        <a:lstStyle/>
        <a:p>
          <a:endParaRPr lang="es-MX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908E9BC-D74B-3F4C-AE61-1E429F98BBC9}" type="pres">
      <dgm:prSet presAssocID="{AA08C4EF-AE2A-5E40-BCDF-C208C92C46A6}" presName="Name0" presStyleCnt="0">
        <dgm:presLayoutVars>
          <dgm:dir/>
          <dgm:resizeHandles val="exact"/>
        </dgm:presLayoutVars>
      </dgm:prSet>
      <dgm:spPr/>
    </dgm:pt>
    <dgm:pt modelId="{CA34D788-E2E4-AF42-AFB5-5ACB2BA67BC7}" type="pres">
      <dgm:prSet presAssocID="{67E499C3-A12F-6F4D-A469-576BF6A5C48F}" presName="node" presStyleLbl="node1" presStyleIdx="0" presStyleCnt="3">
        <dgm:presLayoutVars>
          <dgm:bulletEnabled val="1"/>
        </dgm:presLayoutVars>
      </dgm:prSet>
      <dgm:spPr/>
    </dgm:pt>
    <dgm:pt modelId="{81F7C74B-C2EA-7041-B079-D43E77E1D39B}" type="pres">
      <dgm:prSet presAssocID="{9BF17430-146C-2D48-B9FC-BB721C722052}" presName="sibTrans" presStyleLbl="sibTrans2D1" presStyleIdx="0" presStyleCnt="2" custScaleX="94641" custScaleY="49568" custLinFactNeighborX="26207" custLinFactNeighborY="6316"/>
      <dgm:spPr/>
    </dgm:pt>
    <dgm:pt modelId="{D6238479-84CC-4E4E-88D5-FAA7519458B4}" type="pres">
      <dgm:prSet presAssocID="{9BF17430-146C-2D48-B9FC-BB721C722052}" presName="connectorText" presStyleLbl="sibTrans2D1" presStyleIdx="0" presStyleCnt="2"/>
      <dgm:spPr/>
    </dgm:pt>
    <dgm:pt modelId="{41B4C3E2-80F0-2A42-844A-1A7C036BD3C0}" type="pres">
      <dgm:prSet presAssocID="{CFDE38C7-17CA-5341-9BBC-BA3F7216324A}" presName="node" presStyleLbl="node1" presStyleIdx="1" presStyleCnt="3" custLinFactNeighborY="0">
        <dgm:presLayoutVars>
          <dgm:bulletEnabled val="1"/>
        </dgm:presLayoutVars>
      </dgm:prSet>
      <dgm:spPr/>
    </dgm:pt>
    <dgm:pt modelId="{683D26C4-D2B4-FD45-8A3E-956486E1E087}" type="pres">
      <dgm:prSet presAssocID="{D5F77DAD-5798-CC4B-9AC5-822C3C9407EA}" presName="sibTrans" presStyleLbl="sibTrans2D1" presStyleIdx="1" presStyleCnt="2" custScaleX="94641" custScaleY="50309" custLinFactNeighborX="2844" custLinFactNeighborY="6687"/>
      <dgm:spPr/>
    </dgm:pt>
    <dgm:pt modelId="{FD441529-2E05-2343-9461-A1DC5657E532}" type="pres">
      <dgm:prSet presAssocID="{D5F77DAD-5798-CC4B-9AC5-822C3C9407EA}" presName="connectorText" presStyleLbl="sibTrans2D1" presStyleIdx="1" presStyleCnt="2"/>
      <dgm:spPr/>
    </dgm:pt>
    <dgm:pt modelId="{B0C9C93C-A8BF-144A-81DF-C58FECADC30F}" type="pres">
      <dgm:prSet presAssocID="{4237298A-AD20-CE48-A1D0-157921357041}" presName="node" presStyleLbl="node1" presStyleIdx="2" presStyleCnt="3">
        <dgm:presLayoutVars>
          <dgm:bulletEnabled val="1"/>
        </dgm:presLayoutVars>
      </dgm:prSet>
      <dgm:spPr/>
    </dgm:pt>
  </dgm:ptLst>
  <dgm:cxnLst>
    <dgm:cxn modelId="{E93B1C16-8267-1945-96F8-E17854716613}" type="presOf" srcId="{9BF17430-146C-2D48-B9FC-BB721C722052}" destId="{D6238479-84CC-4E4E-88D5-FAA7519458B4}" srcOrd="1" destOrd="0" presId="urn:microsoft.com/office/officeart/2005/8/layout/process1"/>
    <dgm:cxn modelId="{1739A921-6342-984D-AEFB-7DAF2581619B}" type="presOf" srcId="{CFDE38C7-17CA-5341-9BBC-BA3F7216324A}" destId="{41B4C3E2-80F0-2A42-844A-1A7C036BD3C0}" srcOrd="0" destOrd="0" presId="urn:microsoft.com/office/officeart/2005/8/layout/process1"/>
    <dgm:cxn modelId="{986EF72D-65DC-4B47-A10E-97BA312C9720}" type="presOf" srcId="{9BF17430-146C-2D48-B9FC-BB721C722052}" destId="{81F7C74B-C2EA-7041-B079-D43E77E1D39B}" srcOrd="0" destOrd="0" presId="urn:microsoft.com/office/officeart/2005/8/layout/process1"/>
    <dgm:cxn modelId="{C13A2838-CE37-9942-B9ED-D6F9AC9F28C9}" type="presOf" srcId="{D5F77DAD-5798-CC4B-9AC5-822C3C9407EA}" destId="{683D26C4-D2B4-FD45-8A3E-956486E1E087}" srcOrd="0" destOrd="0" presId="urn:microsoft.com/office/officeart/2005/8/layout/process1"/>
    <dgm:cxn modelId="{5A182451-609C-FD48-B1EE-EE0C91ECF592}" type="presOf" srcId="{AA08C4EF-AE2A-5E40-BCDF-C208C92C46A6}" destId="{8908E9BC-D74B-3F4C-AE61-1E429F98BBC9}" srcOrd="0" destOrd="0" presId="urn:microsoft.com/office/officeart/2005/8/layout/process1"/>
    <dgm:cxn modelId="{A9C7E579-2CC0-8F4B-9C6A-649A876A9FE3}" srcId="{AA08C4EF-AE2A-5E40-BCDF-C208C92C46A6}" destId="{CFDE38C7-17CA-5341-9BBC-BA3F7216324A}" srcOrd="1" destOrd="0" parTransId="{27ECF65C-781F-734A-9C22-71AA56F3D57A}" sibTransId="{D5F77DAD-5798-CC4B-9AC5-822C3C9407EA}"/>
    <dgm:cxn modelId="{8C8DD87A-A74B-6544-8F47-C130DC8D04FD}" type="presOf" srcId="{D5F77DAD-5798-CC4B-9AC5-822C3C9407EA}" destId="{FD441529-2E05-2343-9461-A1DC5657E532}" srcOrd="1" destOrd="0" presId="urn:microsoft.com/office/officeart/2005/8/layout/process1"/>
    <dgm:cxn modelId="{E00A4E82-1A0A-C441-BA1E-E87671541657}" srcId="{AA08C4EF-AE2A-5E40-BCDF-C208C92C46A6}" destId="{4237298A-AD20-CE48-A1D0-157921357041}" srcOrd="2" destOrd="0" parTransId="{CEC7F58E-0BEE-7C4A-8965-0807A0C9DC27}" sibTransId="{1A657A27-A767-204B-BF5E-045057113A3D}"/>
    <dgm:cxn modelId="{7FEB309C-F341-7245-8F97-142E16FC5830}" type="presOf" srcId="{67E499C3-A12F-6F4D-A469-576BF6A5C48F}" destId="{CA34D788-E2E4-AF42-AFB5-5ACB2BA67BC7}" srcOrd="0" destOrd="0" presId="urn:microsoft.com/office/officeart/2005/8/layout/process1"/>
    <dgm:cxn modelId="{E32EA79D-79D9-2045-8F7C-9E720D65B552}" type="presOf" srcId="{4237298A-AD20-CE48-A1D0-157921357041}" destId="{B0C9C93C-A8BF-144A-81DF-C58FECADC30F}" srcOrd="0" destOrd="0" presId="urn:microsoft.com/office/officeart/2005/8/layout/process1"/>
    <dgm:cxn modelId="{0331B1C9-867F-034A-AB31-EC4CC9E8BDE7}" srcId="{AA08C4EF-AE2A-5E40-BCDF-C208C92C46A6}" destId="{67E499C3-A12F-6F4D-A469-576BF6A5C48F}" srcOrd="0" destOrd="0" parTransId="{1FC468CB-A307-4542-B609-45F6A6A3F66F}" sibTransId="{9BF17430-146C-2D48-B9FC-BB721C722052}"/>
    <dgm:cxn modelId="{6D3B7BE3-631F-1049-924C-29BBD230153F}" type="presParOf" srcId="{8908E9BC-D74B-3F4C-AE61-1E429F98BBC9}" destId="{CA34D788-E2E4-AF42-AFB5-5ACB2BA67BC7}" srcOrd="0" destOrd="0" presId="urn:microsoft.com/office/officeart/2005/8/layout/process1"/>
    <dgm:cxn modelId="{4BB424E1-EA63-D846-9C23-04C946976E2F}" type="presParOf" srcId="{8908E9BC-D74B-3F4C-AE61-1E429F98BBC9}" destId="{81F7C74B-C2EA-7041-B079-D43E77E1D39B}" srcOrd="1" destOrd="0" presId="urn:microsoft.com/office/officeart/2005/8/layout/process1"/>
    <dgm:cxn modelId="{F60AD0CE-C90F-0144-92A9-C0D26686C722}" type="presParOf" srcId="{81F7C74B-C2EA-7041-B079-D43E77E1D39B}" destId="{D6238479-84CC-4E4E-88D5-FAA7519458B4}" srcOrd="0" destOrd="0" presId="urn:microsoft.com/office/officeart/2005/8/layout/process1"/>
    <dgm:cxn modelId="{20915474-6E97-BE47-9C46-43C02688EECA}" type="presParOf" srcId="{8908E9BC-D74B-3F4C-AE61-1E429F98BBC9}" destId="{41B4C3E2-80F0-2A42-844A-1A7C036BD3C0}" srcOrd="2" destOrd="0" presId="urn:microsoft.com/office/officeart/2005/8/layout/process1"/>
    <dgm:cxn modelId="{6940890B-7C5A-444A-B3BA-444EA9FFB2AD}" type="presParOf" srcId="{8908E9BC-D74B-3F4C-AE61-1E429F98BBC9}" destId="{683D26C4-D2B4-FD45-8A3E-956486E1E087}" srcOrd="3" destOrd="0" presId="urn:microsoft.com/office/officeart/2005/8/layout/process1"/>
    <dgm:cxn modelId="{158F7ED3-9754-1741-BFA3-E2653C5A8841}" type="presParOf" srcId="{683D26C4-D2B4-FD45-8A3E-956486E1E087}" destId="{FD441529-2E05-2343-9461-A1DC5657E532}" srcOrd="0" destOrd="0" presId="urn:microsoft.com/office/officeart/2005/8/layout/process1"/>
    <dgm:cxn modelId="{C88985C3-E940-864A-9FF8-036FD087FC74}" type="presParOf" srcId="{8908E9BC-D74B-3F4C-AE61-1E429F98BBC9}" destId="{B0C9C93C-A8BF-144A-81DF-C58FECADC30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BE9A44-66C9-452D-B252-4D63703786C3}" type="doc">
      <dgm:prSet loTypeId="urn:microsoft.com/office/officeart/2005/8/layout/pyramid2" loCatId="list" qsTypeId="urn:microsoft.com/office/officeart/2005/8/quickstyle/simple5" qsCatId="simple" csTypeId="urn:microsoft.com/office/officeart/2005/8/colors/colorful1" csCatId="colorful" phldr="1"/>
      <dgm:spPr/>
    </dgm:pt>
    <dgm:pt modelId="{390DA5DA-0B40-45DC-AC47-D088E4098F3B}">
      <dgm:prSet phldrT="[Texto]"/>
      <dgm:spPr>
        <a:xfrm>
          <a:off x="1641443" y="345606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AAA       </a:t>
          </a:r>
        </a:p>
      </dgm:t>
    </dgm:pt>
    <dgm:pt modelId="{5F270D91-D963-4258-9001-9D11505D00CD}" type="parTrans" cxnId="{25CD08E2-A6D7-48A9-9A75-7E5276B8037D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EC507C06-676E-4FA6-809E-ED4175725099}" type="sibTrans" cxnId="{25CD08E2-A6D7-48A9-9A75-7E5276B8037D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88C1A637-FA90-4CC5-A4D5-EA15E9D13419}">
      <dgm:prSet phldrT="[Texto]"/>
      <dgm:spPr>
        <a:xfrm>
          <a:off x="1641443" y="690790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AA</a:t>
          </a:r>
        </a:p>
      </dgm:t>
    </dgm:pt>
    <dgm:pt modelId="{5327A332-51CD-438E-B900-04079163AD1D}" type="parTrans" cxnId="{1367D0D0-6B73-401F-A26E-D175E234A9E3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5B128638-3240-4271-99ED-D0ABADCACAB4}" type="sibTrans" cxnId="{1367D0D0-6B73-401F-A26E-D175E234A9E3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08EE7DF7-F149-4F37-88D2-51109BE04825}">
      <dgm:prSet phldrT="[Texto]"/>
      <dgm:spPr>
        <a:xfrm>
          <a:off x="1641443" y="1052908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A</a:t>
          </a:r>
        </a:p>
      </dgm:t>
    </dgm:pt>
    <dgm:pt modelId="{42444544-2930-4B99-91D6-9EE937D24C85}" type="parTrans" cxnId="{42E1A3AA-AC7D-4AB2-BDFF-C876AFF608CB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6573D2EF-67D0-4023-8F2D-8D3B09765EC8}" type="sibTrans" cxnId="{42E1A3AA-AC7D-4AB2-BDFF-C876AFF608CB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945474E0-B4B2-43D7-9D95-BB60700B6C1F}">
      <dgm:prSet phldrT="[Texto]"/>
      <dgm:spPr>
        <a:xfrm>
          <a:off x="1641443" y="1381160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BBB</a:t>
          </a:r>
        </a:p>
      </dgm:t>
    </dgm:pt>
    <dgm:pt modelId="{A2A5ED62-A8E7-4A49-8003-FF6F3CEBE4EA}" type="parTrans" cxnId="{A917E19A-88AA-4A77-BF5B-79CD8373CF0E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F71190DC-4B53-482F-B102-752E84693C44}" type="sibTrans" cxnId="{A917E19A-88AA-4A77-BF5B-79CD8373CF0E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AAC53539-4A43-41B7-B169-36BE73642360}">
      <dgm:prSet phldrT="[Texto]"/>
      <dgm:spPr>
        <a:xfrm>
          <a:off x="1641443" y="1726345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BB</a:t>
          </a:r>
        </a:p>
      </dgm:t>
    </dgm:pt>
    <dgm:pt modelId="{1817D4A2-4CA3-4B1B-8320-D256F1231AB3}" type="parTrans" cxnId="{6B1EAC60-371A-4FA3-9826-5B061B25AFBC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9451EC56-B48E-4DDF-88B9-F00FB2708903}" type="sibTrans" cxnId="{6B1EAC60-371A-4FA3-9826-5B061B25AFBC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35710EAE-4990-4889-9595-540FCBD0461F}">
      <dgm:prSet phldrT="[Texto]"/>
      <dgm:spPr>
        <a:xfrm>
          <a:off x="1641443" y="2071529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B</a:t>
          </a:r>
        </a:p>
      </dgm:t>
    </dgm:pt>
    <dgm:pt modelId="{EC8DB0A4-596B-4D1A-9581-FAE602154A70}" type="parTrans" cxnId="{2FBA1EC4-3B34-4CB0-9FE5-F9606EC01A18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DBE3EF87-1EBB-4D4F-8120-3C599876A818}" type="sibTrans" cxnId="{2FBA1EC4-3B34-4CB0-9FE5-F9606EC01A18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917E7441-8973-49D7-B302-65BEDD10A75C}">
      <dgm:prSet phldrT="[Texto]"/>
      <dgm:spPr>
        <a:xfrm>
          <a:off x="1641443" y="2416714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C</a:t>
          </a:r>
        </a:p>
      </dgm:t>
    </dgm:pt>
    <dgm:pt modelId="{4692FD2B-1459-48FC-8AAA-59BF20605CD9}" type="parTrans" cxnId="{8FED9F7E-BA07-4D85-BD97-37FD8611029C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8231B2C6-C1BB-4F2A-B524-BCD18CA32B87}" type="sibTrans" cxnId="{8FED9F7E-BA07-4D85-BD97-37FD8611029C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914203CB-47E6-4CEE-A831-6CD5B8B9F303}">
      <dgm:prSet phldrT="[Texto]"/>
      <dgm:spPr>
        <a:xfrm>
          <a:off x="1641443" y="2776528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D</a:t>
          </a:r>
        </a:p>
      </dgm:t>
    </dgm:pt>
    <dgm:pt modelId="{459825BD-F344-4785-A967-52C68CE9C43E}" type="parTrans" cxnId="{2E0F6D2D-D3E4-4D49-AEF9-25D888FEA3B8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C34B6931-53F4-4C78-B228-1811B4912379}" type="sibTrans" cxnId="{2E0F6D2D-D3E4-4D49-AEF9-25D888FEA3B8}">
      <dgm:prSet/>
      <dgm:spPr/>
      <dgm:t>
        <a:bodyPr/>
        <a:lstStyle/>
        <a:p>
          <a:endParaRPr lang="es-ES">
            <a:latin typeface="Atwic" pitchFamily="2" charset="77"/>
          </a:endParaRPr>
        </a:p>
      </dgm:t>
    </dgm:pt>
    <dgm:pt modelId="{BDF60D8D-1BBF-4205-BC42-AE9AF4AEE76A}" type="pres">
      <dgm:prSet presAssocID="{28BE9A44-66C9-452D-B252-4D63703786C3}" presName="compositeShape" presStyleCnt="0">
        <dgm:presLayoutVars>
          <dgm:dir/>
          <dgm:resizeHandles/>
        </dgm:presLayoutVars>
      </dgm:prSet>
      <dgm:spPr/>
    </dgm:pt>
    <dgm:pt modelId="{1CAC1CD3-503D-4837-9354-F5E09BF386B9}" type="pres">
      <dgm:prSet presAssocID="{28BE9A44-66C9-452D-B252-4D63703786C3}" presName="pyramid" presStyleLbl="node1" presStyleIdx="0" presStyleCnt="1" custLinFactNeighborX="1963" custLinFactNeighborY="486"/>
      <dgm:spPr>
        <a:xfrm>
          <a:off x="64443" y="0"/>
          <a:ext cx="3282886" cy="3452690"/>
        </a:xfrm>
        <a:prstGeom prst="triangle">
          <a:avLst/>
        </a:prstGeom>
        <a:solidFill>
          <a:srgbClr val="B1323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F8D0C76B-4495-43CE-ADFC-79F0152EE062}" type="pres">
      <dgm:prSet presAssocID="{28BE9A44-66C9-452D-B252-4D63703786C3}" presName="theList" presStyleCnt="0"/>
      <dgm:spPr/>
    </dgm:pt>
    <dgm:pt modelId="{C05AE201-BE8C-43DE-987D-48BE2BB86BEB}" type="pres">
      <dgm:prSet presAssocID="{390DA5DA-0B40-45DC-AC47-D088E4098F3B}" presName="aNode" presStyleLbl="fgAcc1" presStyleIdx="0" presStyleCnt="8" custLinFactNeighborY="0">
        <dgm:presLayoutVars>
          <dgm:bulletEnabled val="1"/>
        </dgm:presLayoutVars>
      </dgm:prSet>
      <dgm:spPr/>
    </dgm:pt>
    <dgm:pt modelId="{26641586-4CD6-4201-B1EA-4F708D11862B}" type="pres">
      <dgm:prSet presAssocID="{390DA5DA-0B40-45DC-AC47-D088E4098F3B}" presName="aSpace" presStyleCnt="0"/>
      <dgm:spPr/>
    </dgm:pt>
    <dgm:pt modelId="{3EBA8D48-2CF3-4817-8DE3-0B19FC20C2AC}" type="pres">
      <dgm:prSet presAssocID="{88C1A637-FA90-4CC5-A4D5-EA15E9D13419}" presName="aNode" presStyleLbl="fgAcc1" presStyleIdx="1" presStyleCnt="8">
        <dgm:presLayoutVars>
          <dgm:bulletEnabled val="1"/>
        </dgm:presLayoutVars>
      </dgm:prSet>
      <dgm:spPr/>
    </dgm:pt>
    <dgm:pt modelId="{F8660E03-84FA-49B9-8475-122BECD518DC}" type="pres">
      <dgm:prSet presAssocID="{88C1A637-FA90-4CC5-A4D5-EA15E9D13419}" presName="aSpace" presStyleCnt="0"/>
      <dgm:spPr/>
    </dgm:pt>
    <dgm:pt modelId="{B334F291-9A73-4E22-B6C0-BA97AA8FFF4F}" type="pres">
      <dgm:prSet presAssocID="{08EE7DF7-F149-4F37-88D2-51109BE04825}" presName="aNode" presStyleLbl="fgAcc1" presStyleIdx="2" presStyleCnt="8" custLinFactNeighborY="44149">
        <dgm:presLayoutVars>
          <dgm:bulletEnabled val="1"/>
        </dgm:presLayoutVars>
      </dgm:prSet>
      <dgm:spPr/>
    </dgm:pt>
    <dgm:pt modelId="{F46FF55A-E24F-4C90-9BA5-DA314F2147B0}" type="pres">
      <dgm:prSet presAssocID="{08EE7DF7-F149-4F37-88D2-51109BE04825}" presName="aSpace" presStyleCnt="0"/>
      <dgm:spPr/>
    </dgm:pt>
    <dgm:pt modelId="{6047447D-D2E4-42F6-863D-A692DE74855C}" type="pres">
      <dgm:prSet presAssocID="{945474E0-B4B2-43D7-9D95-BB60700B6C1F}" presName="aNode" presStyleLbl="fgAcc1" presStyleIdx="3" presStyleCnt="8">
        <dgm:presLayoutVars>
          <dgm:bulletEnabled val="1"/>
        </dgm:presLayoutVars>
      </dgm:prSet>
      <dgm:spPr/>
    </dgm:pt>
    <dgm:pt modelId="{63923546-D17E-44FF-A7FF-F614A108C6B0}" type="pres">
      <dgm:prSet presAssocID="{945474E0-B4B2-43D7-9D95-BB60700B6C1F}" presName="aSpace" presStyleCnt="0"/>
      <dgm:spPr/>
    </dgm:pt>
    <dgm:pt modelId="{57E5E6E2-BD5B-4561-8EDE-E38C704F8DBB}" type="pres">
      <dgm:prSet presAssocID="{AAC53539-4A43-41B7-B169-36BE73642360}" presName="aNode" presStyleLbl="fgAcc1" presStyleIdx="4" presStyleCnt="8">
        <dgm:presLayoutVars>
          <dgm:bulletEnabled val="1"/>
        </dgm:presLayoutVars>
      </dgm:prSet>
      <dgm:spPr/>
    </dgm:pt>
    <dgm:pt modelId="{ABF9EE93-44D6-4743-9977-E2761232BB40}" type="pres">
      <dgm:prSet presAssocID="{AAC53539-4A43-41B7-B169-36BE73642360}" presName="aSpace" presStyleCnt="0"/>
      <dgm:spPr/>
    </dgm:pt>
    <dgm:pt modelId="{C24F1E62-DB7C-401F-9155-B9A328A78A4D}" type="pres">
      <dgm:prSet presAssocID="{35710EAE-4990-4889-9595-540FCBD0461F}" presName="aNode" presStyleLbl="fgAcc1" presStyleIdx="5" presStyleCnt="8">
        <dgm:presLayoutVars>
          <dgm:bulletEnabled val="1"/>
        </dgm:presLayoutVars>
      </dgm:prSet>
      <dgm:spPr/>
    </dgm:pt>
    <dgm:pt modelId="{12CA65A4-2123-4742-B980-3860D6295C5D}" type="pres">
      <dgm:prSet presAssocID="{35710EAE-4990-4889-9595-540FCBD0461F}" presName="aSpace" presStyleCnt="0"/>
      <dgm:spPr/>
    </dgm:pt>
    <dgm:pt modelId="{A94FE78B-C23E-4340-805B-9E6F3D0DE308}" type="pres">
      <dgm:prSet presAssocID="{917E7441-8973-49D7-B302-65BEDD10A75C}" presName="aNode" presStyleLbl="fgAcc1" presStyleIdx="6" presStyleCnt="8">
        <dgm:presLayoutVars>
          <dgm:bulletEnabled val="1"/>
        </dgm:presLayoutVars>
      </dgm:prSet>
      <dgm:spPr/>
    </dgm:pt>
    <dgm:pt modelId="{A947199E-4E94-4127-9DD6-426B09457C29}" type="pres">
      <dgm:prSet presAssocID="{917E7441-8973-49D7-B302-65BEDD10A75C}" presName="aSpace" presStyleCnt="0"/>
      <dgm:spPr/>
    </dgm:pt>
    <dgm:pt modelId="{1E6AC254-3AE1-4543-83EC-E612D7DEFECD}" type="pres">
      <dgm:prSet presAssocID="{914203CB-47E6-4CEE-A831-6CD5B8B9F303}" presName="aNode" presStyleLbl="fgAcc1" presStyleIdx="7" presStyleCnt="8" custLinFactNeighborX="9549" custLinFactNeighborY="38142">
        <dgm:presLayoutVars>
          <dgm:bulletEnabled val="1"/>
        </dgm:presLayoutVars>
      </dgm:prSet>
      <dgm:spPr/>
    </dgm:pt>
    <dgm:pt modelId="{6254D9CA-6B86-4C33-9F2F-EAF87759C122}" type="pres">
      <dgm:prSet presAssocID="{914203CB-47E6-4CEE-A831-6CD5B8B9F303}" presName="aSpace" presStyleCnt="0"/>
      <dgm:spPr/>
    </dgm:pt>
  </dgm:ptLst>
  <dgm:cxnLst>
    <dgm:cxn modelId="{D19FE51B-0680-4205-A989-9A902E3DDD5D}" type="presOf" srcId="{08EE7DF7-F149-4F37-88D2-51109BE04825}" destId="{B334F291-9A73-4E22-B6C0-BA97AA8FFF4F}" srcOrd="0" destOrd="0" presId="urn:microsoft.com/office/officeart/2005/8/layout/pyramid2"/>
    <dgm:cxn modelId="{A6293829-03FB-462E-B4CE-72DC7242E393}" type="presOf" srcId="{28BE9A44-66C9-452D-B252-4D63703786C3}" destId="{BDF60D8D-1BBF-4205-BC42-AE9AF4AEE76A}" srcOrd="0" destOrd="0" presId="urn:microsoft.com/office/officeart/2005/8/layout/pyramid2"/>
    <dgm:cxn modelId="{2E0F6D2D-D3E4-4D49-AEF9-25D888FEA3B8}" srcId="{28BE9A44-66C9-452D-B252-4D63703786C3}" destId="{914203CB-47E6-4CEE-A831-6CD5B8B9F303}" srcOrd="7" destOrd="0" parTransId="{459825BD-F344-4785-A967-52C68CE9C43E}" sibTransId="{C34B6931-53F4-4C78-B228-1811B4912379}"/>
    <dgm:cxn modelId="{6B1EAC60-371A-4FA3-9826-5B061B25AFBC}" srcId="{28BE9A44-66C9-452D-B252-4D63703786C3}" destId="{AAC53539-4A43-41B7-B169-36BE73642360}" srcOrd="4" destOrd="0" parTransId="{1817D4A2-4CA3-4B1B-8320-D256F1231AB3}" sibTransId="{9451EC56-B48E-4DDF-88B9-F00FB2708903}"/>
    <dgm:cxn modelId="{1BDC0448-D098-4CF5-84C4-D1D578165AEE}" type="presOf" srcId="{945474E0-B4B2-43D7-9D95-BB60700B6C1F}" destId="{6047447D-D2E4-42F6-863D-A692DE74855C}" srcOrd="0" destOrd="0" presId="urn:microsoft.com/office/officeart/2005/8/layout/pyramid2"/>
    <dgm:cxn modelId="{604C1175-45FE-4BD0-81EE-65F9E5C7464B}" type="presOf" srcId="{88C1A637-FA90-4CC5-A4D5-EA15E9D13419}" destId="{3EBA8D48-2CF3-4817-8DE3-0B19FC20C2AC}" srcOrd="0" destOrd="0" presId="urn:microsoft.com/office/officeart/2005/8/layout/pyramid2"/>
    <dgm:cxn modelId="{8FED9F7E-BA07-4D85-BD97-37FD8611029C}" srcId="{28BE9A44-66C9-452D-B252-4D63703786C3}" destId="{917E7441-8973-49D7-B302-65BEDD10A75C}" srcOrd="6" destOrd="0" parTransId="{4692FD2B-1459-48FC-8AAA-59BF20605CD9}" sibTransId="{8231B2C6-C1BB-4F2A-B524-BCD18CA32B87}"/>
    <dgm:cxn modelId="{2BC57881-6D46-41F9-80EF-5A2244734F81}" type="presOf" srcId="{917E7441-8973-49D7-B302-65BEDD10A75C}" destId="{A94FE78B-C23E-4340-805B-9E6F3D0DE308}" srcOrd="0" destOrd="0" presId="urn:microsoft.com/office/officeart/2005/8/layout/pyramid2"/>
    <dgm:cxn modelId="{ACEAE382-88E4-4FA1-9D19-ED3EF45C929E}" type="presOf" srcId="{35710EAE-4990-4889-9595-540FCBD0461F}" destId="{C24F1E62-DB7C-401F-9155-B9A328A78A4D}" srcOrd="0" destOrd="0" presId="urn:microsoft.com/office/officeart/2005/8/layout/pyramid2"/>
    <dgm:cxn modelId="{A917E19A-88AA-4A77-BF5B-79CD8373CF0E}" srcId="{28BE9A44-66C9-452D-B252-4D63703786C3}" destId="{945474E0-B4B2-43D7-9D95-BB60700B6C1F}" srcOrd="3" destOrd="0" parTransId="{A2A5ED62-A8E7-4A49-8003-FF6F3CEBE4EA}" sibTransId="{F71190DC-4B53-482F-B102-752E84693C44}"/>
    <dgm:cxn modelId="{E602BE9E-C100-449D-9020-4C42543492FF}" type="presOf" srcId="{914203CB-47E6-4CEE-A831-6CD5B8B9F303}" destId="{1E6AC254-3AE1-4543-83EC-E612D7DEFECD}" srcOrd="0" destOrd="0" presId="urn:microsoft.com/office/officeart/2005/8/layout/pyramid2"/>
    <dgm:cxn modelId="{42E1A3AA-AC7D-4AB2-BDFF-C876AFF608CB}" srcId="{28BE9A44-66C9-452D-B252-4D63703786C3}" destId="{08EE7DF7-F149-4F37-88D2-51109BE04825}" srcOrd="2" destOrd="0" parTransId="{42444544-2930-4B99-91D6-9EE937D24C85}" sibTransId="{6573D2EF-67D0-4023-8F2D-8D3B09765EC8}"/>
    <dgm:cxn modelId="{2FBA1EC4-3B34-4CB0-9FE5-F9606EC01A18}" srcId="{28BE9A44-66C9-452D-B252-4D63703786C3}" destId="{35710EAE-4990-4889-9595-540FCBD0461F}" srcOrd="5" destOrd="0" parTransId="{EC8DB0A4-596B-4D1A-9581-FAE602154A70}" sibTransId="{DBE3EF87-1EBB-4D4F-8120-3C599876A818}"/>
    <dgm:cxn modelId="{1367D0D0-6B73-401F-A26E-D175E234A9E3}" srcId="{28BE9A44-66C9-452D-B252-4D63703786C3}" destId="{88C1A637-FA90-4CC5-A4D5-EA15E9D13419}" srcOrd="1" destOrd="0" parTransId="{5327A332-51CD-438E-B900-04079163AD1D}" sibTransId="{5B128638-3240-4271-99ED-D0ABADCACAB4}"/>
    <dgm:cxn modelId="{25CD08E2-A6D7-48A9-9A75-7E5276B8037D}" srcId="{28BE9A44-66C9-452D-B252-4D63703786C3}" destId="{390DA5DA-0B40-45DC-AC47-D088E4098F3B}" srcOrd="0" destOrd="0" parTransId="{5F270D91-D963-4258-9001-9D11505D00CD}" sibTransId="{EC507C06-676E-4FA6-809E-ED4175725099}"/>
    <dgm:cxn modelId="{55FE24EA-66B4-4272-828A-AE31A27C1C62}" type="presOf" srcId="{AAC53539-4A43-41B7-B169-36BE73642360}" destId="{57E5E6E2-BD5B-4561-8EDE-E38C704F8DBB}" srcOrd="0" destOrd="0" presId="urn:microsoft.com/office/officeart/2005/8/layout/pyramid2"/>
    <dgm:cxn modelId="{6EB266EC-6883-4AD6-8823-C74A6BD69D81}" type="presOf" srcId="{390DA5DA-0B40-45DC-AC47-D088E4098F3B}" destId="{C05AE201-BE8C-43DE-987D-48BE2BB86BEB}" srcOrd="0" destOrd="0" presId="urn:microsoft.com/office/officeart/2005/8/layout/pyramid2"/>
    <dgm:cxn modelId="{4042714C-1580-45C5-970E-8A3B35588E8D}" type="presParOf" srcId="{BDF60D8D-1BBF-4205-BC42-AE9AF4AEE76A}" destId="{1CAC1CD3-503D-4837-9354-F5E09BF386B9}" srcOrd="0" destOrd="0" presId="urn:microsoft.com/office/officeart/2005/8/layout/pyramid2"/>
    <dgm:cxn modelId="{448BF0E5-B5AB-4441-B5B5-C3CEF2DE0D82}" type="presParOf" srcId="{BDF60D8D-1BBF-4205-BC42-AE9AF4AEE76A}" destId="{F8D0C76B-4495-43CE-ADFC-79F0152EE062}" srcOrd="1" destOrd="0" presId="urn:microsoft.com/office/officeart/2005/8/layout/pyramid2"/>
    <dgm:cxn modelId="{F3CC2C08-402A-4378-9252-15B687F09D19}" type="presParOf" srcId="{F8D0C76B-4495-43CE-ADFC-79F0152EE062}" destId="{C05AE201-BE8C-43DE-987D-48BE2BB86BEB}" srcOrd="0" destOrd="0" presId="urn:microsoft.com/office/officeart/2005/8/layout/pyramid2"/>
    <dgm:cxn modelId="{ED866B48-8179-4FE9-88A9-86ADB2FC608E}" type="presParOf" srcId="{F8D0C76B-4495-43CE-ADFC-79F0152EE062}" destId="{26641586-4CD6-4201-B1EA-4F708D11862B}" srcOrd="1" destOrd="0" presId="urn:microsoft.com/office/officeart/2005/8/layout/pyramid2"/>
    <dgm:cxn modelId="{AF6DDEF1-B77A-4FA7-A349-3A06719896CE}" type="presParOf" srcId="{F8D0C76B-4495-43CE-ADFC-79F0152EE062}" destId="{3EBA8D48-2CF3-4817-8DE3-0B19FC20C2AC}" srcOrd="2" destOrd="0" presId="urn:microsoft.com/office/officeart/2005/8/layout/pyramid2"/>
    <dgm:cxn modelId="{99610DE3-C490-419A-98E9-E5D939374D49}" type="presParOf" srcId="{F8D0C76B-4495-43CE-ADFC-79F0152EE062}" destId="{F8660E03-84FA-49B9-8475-122BECD518DC}" srcOrd="3" destOrd="0" presId="urn:microsoft.com/office/officeart/2005/8/layout/pyramid2"/>
    <dgm:cxn modelId="{92DC21E0-952F-4979-B332-39935E55FFD5}" type="presParOf" srcId="{F8D0C76B-4495-43CE-ADFC-79F0152EE062}" destId="{B334F291-9A73-4E22-B6C0-BA97AA8FFF4F}" srcOrd="4" destOrd="0" presId="urn:microsoft.com/office/officeart/2005/8/layout/pyramid2"/>
    <dgm:cxn modelId="{E6627E8B-F573-408F-B5AF-262A77B9261D}" type="presParOf" srcId="{F8D0C76B-4495-43CE-ADFC-79F0152EE062}" destId="{F46FF55A-E24F-4C90-9BA5-DA314F2147B0}" srcOrd="5" destOrd="0" presId="urn:microsoft.com/office/officeart/2005/8/layout/pyramid2"/>
    <dgm:cxn modelId="{8E86E128-364B-46D3-B33F-3071EE7925FF}" type="presParOf" srcId="{F8D0C76B-4495-43CE-ADFC-79F0152EE062}" destId="{6047447D-D2E4-42F6-863D-A692DE74855C}" srcOrd="6" destOrd="0" presId="urn:microsoft.com/office/officeart/2005/8/layout/pyramid2"/>
    <dgm:cxn modelId="{4A9F4E83-2205-479E-ABE3-C88B2E88DBF9}" type="presParOf" srcId="{F8D0C76B-4495-43CE-ADFC-79F0152EE062}" destId="{63923546-D17E-44FF-A7FF-F614A108C6B0}" srcOrd="7" destOrd="0" presId="urn:microsoft.com/office/officeart/2005/8/layout/pyramid2"/>
    <dgm:cxn modelId="{5A452CB4-CF3C-40B7-9181-1778F7F262E8}" type="presParOf" srcId="{F8D0C76B-4495-43CE-ADFC-79F0152EE062}" destId="{57E5E6E2-BD5B-4561-8EDE-E38C704F8DBB}" srcOrd="8" destOrd="0" presId="urn:microsoft.com/office/officeart/2005/8/layout/pyramid2"/>
    <dgm:cxn modelId="{997EAE2A-33C7-4C29-BCD8-9DEB37BD3560}" type="presParOf" srcId="{F8D0C76B-4495-43CE-ADFC-79F0152EE062}" destId="{ABF9EE93-44D6-4743-9977-E2761232BB40}" srcOrd="9" destOrd="0" presId="urn:microsoft.com/office/officeart/2005/8/layout/pyramid2"/>
    <dgm:cxn modelId="{468E1497-F8BF-43F9-B119-1C1CFA9B7ABA}" type="presParOf" srcId="{F8D0C76B-4495-43CE-ADFC-79F0152EE062}" destId="{C24F1E62-DB7C-401F-9155-B9A328A78A4D}" srcOrd="10" destOrd="0" presId="urn:microsoft.com/office/officeart/2005/8/layout/pyramid2"/>
    <dgm:cxn modelId="{F46DEE11-207D-4286-AE95-D946597FDF5B}" type="presParOf" srcId="{F8D0C76B-4495-43CE-ADFC-79F0152EE062}" destId="{12CA65A4-2123-4742-B980-3860D6295C5D}" srcOrd="11" destOrd="0" presId="urn:microsoft.com/office/officeart/2005/8/layout/pyramid2"/>
    <dgm:cxn modelId="{4BEE5C9A-7796-47BE-B685-1CECE0AFD0A9}" type="presParOf" srcId="{F8D0C76B-4495-43CE-ADFC-79F0152EE062}" destId="{A94FE78B-C23E-4340-805B-9E6F3D0DE308}" srcOrd="12" destOrd="0" presId="urn:microsoft.com/office/officeart/2005/8/layout/pyramid2"/>
    <dgm:cxn modelId="{351C37E1-2901-4785-B235-8BAD35535B0D}" type="presParOf" srcId="{F8D0C76B-4495-43CE-ADFC-79F0152EE062}" destId="{A947199E-4E94-4127-9DD6-426B09457C29}" srcOrd="13" destOrd="0" presId="urn:microsoft.com/office/officeart/2005/8/layout/pyramid2"/>
    <dgm:cxn modelId="{3FCF91D9-3EB8-4043-84A8-5AEF1D80A997}" type="presParOf" srcId="{F8D0C76B-4495-43CE-ADFC-79F0152EE062}" destId="{1E6AC254-3AE1-4543-83EC-E612D7DEFECD}" srcOrd="14" destOrd="0" presId="urn:microsoft.com/office/officeart/2005/8/layout/pyramid2"/>
    <dgm:cxn modelId="{345B9E2E-B230-41CE-AAD8-44705309FA90}" type="presParOf" srcId="{F8D0C76B-4495-43CE-ADFC-79F0152EE062}" destId="{6254D9CA-6B86-4C33-9F2F-EAF87759C122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608CC2-DF49-5B4B-B854-AD3B7E18E62D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</dgm:pt>
    <dgm:pt modelId="{A2CD5B1C-3BBD-1741-A908-5FAC8395E4F7}">
      <dgm:prSet phldrT="[Texto]" custT="1"/>
      <dgm:spPr>
        <a:solidFill>
          <a:srgbClr val="1D3D73"/>
        </a:solidFill>
      </dgm:spPr>
      <dgm:t>
        <a:bodyPr/>
        <a:lstStyle/>
        <a:p>
          <a:r>
            <a:rPr lang="es-MX" sz="1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Diagnóstico</a:t>
          </a:r>
        </a:p>
      </dgm:t>
    </dgm:pt>
    <dgm:pt modelId="{E7556729-49A8-CD44-B679-20A1D5E02185}" type="parTrans" cxnId="{2197F7A8-9CD3-B846-89D8-505A0B080D91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9C5D6DA3-981D-954B-92BB-506EAB7A1AD5}" type="sibTrans" cxnId="{2197F7A8-9CD3-B846-89D8-505A0B080D91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C08E4CA9-D480-9E47-8BA4-58F8B8082A08}">
      <dgm:prSet phldrT="[Texto]" custT="1"/>
      <dgm:spPr>
        <a:solidFill>
          <a:srgbClr val="1D3D73"/>
        </a:solidFill>
      </dgm:spPr>
      <dgm:t>
        <a:bodyPr/>
        <a:lstStyle/>
        <a:p>
          <a:r>
            <a:rPr lang="es-MX" sz="1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Negociaciones con potenciales inversionistas</a:t>
          </a:r>
        </a:p>
      </dgm:t>
    </dgm:pt>
    <dgm:pt modelId="{73F6EA20-BB13-1F42-9AE4-B9EA7CE196DD}" type="parTrans" cxnId="{58951A15-3227-0F44-AEEC-445792881D36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E0D5C391-CDAA-EE43-B664-B1807A22A062}" type="sibTrans" cxnId="{58951A15-3227-0F44-AEEC-445792881D36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59816AB1-C424-1D4B-81C9-E110046818C1}">
      <dgm:prSet phldrT="[Texto]" custT="1"/>
      <dgm:spPr>
        <a:solidFill>
          <a:srgbClr val="1D3D73"/>
        </a:solidFill>
      </dgm:spPr>
      <dgm:t>
        <a:bodyPr/>
        <a:lstStyle/>
        <a:p>
          <a:r>
            <a:rPr lang="es-MX" sz="1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Colocación de los valores</a:t>
          </a:r>
        </a:p>
      </dgm:t>
    </dgm:pt>
    <dgm:pt modelId="{2A473668-0F71-F048-86B9-01EE2120B5DA}" type="parTrans" cxnId="{8EBDC6BA-F0EB-9D47-9240-893785E21304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C5FE6A1D-637A-5D4E-AF71-D82F5A2A49EE}" type="sibTrans" cxnId="{8EBDC6BA-F0EB-9D47-9240-893785E21304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DF25AE08-01BF-D946-BBCD-97CB36A081F7}">
      <dgm:prSet custT="1"/>
      <dgm:spPr>
        <a:solidFill>
          <a:srgbClr val="1D3D73"/>
        </a:solidFill>
      </dgm:spPr>
      <dgm:t>
        <a:bodyPr/>
        <a:lstStyle/>
        <a:p>
          <a:r>
            <a:rPr lang="es-MX" sz="1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Pre estructuración financiera y legal</a:t>
          </a:r>
        </a:p>
      </dgm:t>
    </dgm:pt>
    <dgm:pt modelId="{8B7C8BDB-14C8-4D49-9D7E-1B8035CB55E3}" type="parTrans" cxnId="{6E806461-AA2D-254E-997A-2BEEE2AD09D4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76189D7E-9DB5-D346-8FD7-951B27CACE8F}" type="sibTrans" cxnId="{6E806461-AA2D-254E-997A-2BEEE2AD09D4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CDDC55A9-F1BF-5747-97FB-03DFAC303112}">
      <dgm:prSet custT="1"/>
      <dgm:spPr>
        <a:solidFill>
          <a:srgbClr val="1D3D73"/>
        </a:solidFill>
      </dgm:spPr>
      <dgm:t>
        <a:bodyPr/>
        <a:lstStyle/>
        <a:p>
          <a:r>
            <a:rPr lang="es-MX" sz="1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Gestiones de aprobación</a:t>
          </a:r>
        </a:p>
      </dgm:t>
    </dgm:pt>
    <dgm:pt modelId="{81E52804-CA37-C34F-81BC-80AD94C3ABF2}" type="parTrans" cxnId="{A489F596-2626-ED42-82F7-023C3F47075E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A08A423C-BFD7-034A-9C40-DDE8303C005C}" type="sibTrans" cxnId="{A489F596-2626-ED42-82F7-023C3F47075E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C9274196-CD79-9640-9498-5AE50A1FC3EA}">
      <dgm:prSet custT="1"/>
      <dgm:spPr>
        <a:solidFill>
          <a:srgbClr val="1D3D73"/>
        </a:solidFill>
      </dgm:spPr>
      <dgm:t>
        <a:bodyPr/>
        <a:lstStyle/>
        <a:p>
          <a:r>
            <a:rPr lang="es-MX" sz="1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Estructuración financiera y legal</a:t>
          </a:r>
        </a:p>
      </dgm:t>
    </dgm:pt>
    <dgm:pt modelId="{E73B72DF-368D-BC43-A39D-5DC68FD149EA}" type="parTrans" cxnId="{7E534B14-BD54-6848-B371-785A99129B07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CADB77E5-B405-7B45-8D33-68118417CF88}" type="sibTrans" cxnId="{7E534B14-BD54-6848-B371-785A99129B07}">
      <dgm:prSet/>
      <dgm:spPr/>
      <dgm:t>
        <a:bodyPr/>
        <a:lstStyle/>
        <a:p>
          <a:endParaRPr lang="es-MX">
            <a:latin typeface="Atwic" pitchFamily="2" charset="77"/>
          </a:endParaRPr>
        </a:p>
      </dgm:t>
    </dgm:pt>
    <dgm:pt modelId="{384FEFCB-C5F8-9045-9057-6ADA85884919}" type="pres">
      <dgm:prSet presAssocID="{A7608CC2-DF49-5B4B-B854-AD3B7E18E62D}" presName="Name0" presStyleCnt="0">
        <dgm:presLayoutVars>
          <dgm:dir/>
          <dgm:resizeHandles val="exact"/>
        </dgm:presLayoutVars>
      </dgm:prSet>
      <dgm:spPr/>
    </dgm:pt>
    <dgm:pt modelId="{9C419898-1649-C340-B007-633872C9F669}" type="pres">
      <dgm:prSet presAssocID="{A2CD5B1C-3BBD-1741-A908-5FAC8395E4F7}" presName="parTxOnly" presStyleLbl="node1" presStyleIdx="0" presStyleCnt="6" custScaleY="126744">
        <dgm:presLayoutVars>
          <dgm:bulletEnabled val="1"/>
        </dgm:presLayoutVars>
      </dgm:prSet>
      <dgm:spPr/>
    </dgm:pt>
    <dgm:pt modelId="{F6ECBD82-E669-6B40-A867-7FD4C4A8ABB9}" type="pres">
      <dgm:prSet presAssocID="{9C5D6DA3-981D-954B-92BB-506EAB7A1AD5}" presName="parSpace" presStyleCnt="0"/>
      <dgm:spPr/>
    </dgm:pt>
    <dgm:pt modelId="{7D57E6CB-19AF-3240-A1E0-63F21DEF1562}" type="pres">
      <dgm:prSet presAssocID="{DF25AE08-01BF-D946-BBCD-97CB36A081F7}" presName="parTxOnly" presStyleLbl="node1" presStyleIdx="1" presStyleCnt="6" custScaleY="126744">
        <dgm:presLayoutVars>
          <dgm:bulletEnabled val="1"/>
        </dgm:presLayoutVars>
      </dgm:prSet>
      <dgm:spPr/>
    </dgm:pt>
    <dgm:pt modelId="{0CEAC86D-09AE-EC40-9C0C-D33A124617B7}" type="pres">
      <dgm:prSet presAssocID="{76189D7E-9DB5-D346-8FD7-951B27CACE8F}" presName="parSpace" presStyleCnt="0"/>
      <dgm:spPr/>
    </dgm:pt>
    <dgm:pt modelId="{2162F27C-3A78-E848-A31E-C94D616233F8}" type="pres">
      <dgm:prSet presAssocID="{C9274196-CD79-9640-9498-5AE50A1FC3EA}" presName="parTxOnly" presStyleLbl="node1" presStyleIdx="2" presStyleCnt="6" custScaleY="126744">
        <dgm:presLayoutVars>
          <dgm:bulletEnabled val="1"/>
        </dgm:presLayoutVars>
      </dgm:prSet>
      <dgm:spPr/>
    </dgm:pt>
    <dgm:pt modelId="{906AB9F2-B64D-7C4E-9F3D-77A0E74764CE}" type="pres">
      <dgm:prSet presAssocID="{CADB77E5-B405-7B45-8D33-68118417CF88}" presName="parSpace" presStyleCnt="0"/>
      <dgm:spPr/>
    </dgm:pt>
    <dgm:pt modelId="{C477C5E1-EA02-064F-B886-0572CAA2C619}" type="pres">
      <dgm:prSet presAssocID="{CDDC55A9-F1BF-5747-97FB-03DFAC303112}" presName="parTxOnly" presStyleLbl="node1" presStyleIdx="3" presStyleCnt="6" custScaleY="126744">
        <dgm:presLayoutVars>
          <dgm:bulletEnabled val="1"/>
        </dgm:presLayoutVars>
      </dgm:prSet>
      <dgm:spPr/>
    </dgm:pt>
    <dgm:pt modelId="{820D74B6-521E-6446-A932-F44C9664AA1B}" type="pres">
      <dgm:prSet presAssocID="{A08A423C-BFD7-034A-9C40-DDE8303C005C}" presName="parSpace" presStyleCnt="0"/>
      <dgm:spPr/>
    </dgm:pt>
    <dgm:pt modelId="{2C4B0A2C-CC08-AE40-8234-3CB1DB087A53}" type="pres">
      <dgm:prSet presAssocID="{C08E4CA9-D480-9E47-8BA4-58F8B8082A08}" presName="parTxOnly" presStyleLbl="node1" presStyleIdx="4" presStyleCnt="6" custScaleY="126744">
        <dgm:presLayoutVars>
          <dgm:bulletEnabled val="1"/>
        </dgm:presLayoutVars>
      </dgm:prSet>
      <dgm:spPr/>
    </dgm:pt>
    <dgm:pt modelId="{457B47DA-605D-284E-834F-01666367ABDA}" type="pres">
      <dgm:prSet presAssocID="{E0D5C391-CDAA-EE43-B664-B1807A22A062}" presName="parSpace" presStyleCnt="0"/>
      <dgm:spPr/>
    </dgm:pt>
    <dgm:pt modelId="{768B5333-E74F-724D-A120-84A5656A3809}" type="pres">
      <dgm:prSet presAssocID="{59816AB1-C424-1D4B-81C9-E110046818C1}" presName="parTxOnly" presStyleLbl="node1" presStyleIdx="5" presStyleCnt="6" custScaleY="126744">
        <dgm:presLayoutVars>
          <dgm:bulletEnabled val="1"/>
        </dgm:presLayoutVars>
      </dgm:prSet>
      <dgm:spPr/>
    </dgm:pt>
  </dgm:ptLst>
  <dgm:cxnLst>
    <dgm:cxn modelId="{33A34200-B8AF-B840-93CD-23E7318D227D}" type="presOf" srcId="{59816AB1-C424-1D4B-81C9-E110046818C1}" destId="{768B5333-E74F-724D-A120-84A5656A3809}" srcOrd="0" destOrd="0" presId="urn:microsoft.com/office/officeart/2005/8/layout/hChevron3"/>
    <dgm:cxn modelId="{2E71AC00-0199-D74B-96AB-AEBDA6BBFF59}" type="presOf" srcId="{CDDC55A9-F1BF-5747-97FB-03DFAC303112}" destId="{C477C5E1-EA02-064F-B886-0572CAA2C619}" srcOrd="0" destOrd="0" presId="urn:microsoft.com/office/officeart/2005/8/layout/hChevron3"/>
    <dgm:cxn modelId="{7E534B14-BD54-6848-B371-785A99129B07}" srcId="{A7608CC2-DF49-5B4B-B854-AD3B7E18E62D}" destId="{C9274196-CD79-9640-9498-5AE50A1FC3EA}" srcOrd="2" destOrd="0" parTransId="{E73B72DF-368D-BC43-A39D-5DC68FD149EA}" sibTransId="{CADB77E5-B405-7B45-8D33-68118417CF88}"/>
    <dgm:cxn modelId="{58951A15-3227-0F44-AEEC-445792881D36}" srcId="{A7608CC2-DF49-5B4B-B854-AD3B7E18E62D}" destId="{C08E4CA9-D480-9E47-8BA4-58F8B8082A08}" srcOrd="4" destOrd="0" parTransId="{73F6EA20-BB13-1F42-9AE4-B9EA7CE196DD}" sibTransId="{E0D5C391-CDAA-EE43-B664-B1807A22A062}"/>
    <dgm:cxn modelId="{41DB993B-FAD3-5A45-ABE5-C7BDCA9C4A2B}" type="presOf" srcId="{A2CD5B1C-3BBD-1741-A908-5FAC8395E4F7}" destId="{9C419898-1649-C340-B007-633872C9F669}" srcOrd="0" destOrd="0" presId="urn:microsoft.com/office/officeart/2005/8/layout/hChevron3"/>
    <dgm:cxn modelId="{8417B53B-7F16-5B49-BAB4-6EB1EFE9F93B}" type="presOf" srcId="{C9274196-CD79-9640-9498-5AE50A1FC3EA}" destId="{2162F27C-3A78-E848-A31E-C94D616233F8}" srcOrd="0" destOrd="0" presId="urn:microsoft.com/office/officeart/2005/8/layout/hChevron3"/>
    <dgm:cxn modelId="{6E806461-AA2D-254E-997A-2BEEE2AD09D4}" srcId="{A7608CC2-DF49-5B4B-B854-AD3B7E18E62D}" destId="{DF25AE08-01BF-D946-BBCD-97CB36A081F7}" srcOrd="1" destOrd="0" parTransId="{8B7C8BDB-14C8-4D49-9D7E-1B8035CB55E3}" sibTransId="{76189D7E-9DB5-D346-8FD7-951B27CACE8F}"/>
    <dgm:cxn modelId="{C2506D8B-8C00-254C-AA21-31710C8635CC}" type="presOf" srcId="{DF25AE08-01BF-D946-BBCD-97CB36A081F7}" destId="{7D57E6CB-19AF-3240-A1E0-63F21DEF1562}" srcOrd="0" destOrd="0" presId="urn:microsoft.com/office/officeart/2005/8/layout/hChevron3"/>
    <dgm:cxn modelId="{A489F596-2626-ED42-82F7-023C3F47075E}" srcId="{A7608CC2-DF49-5B4B-B854-AD3B7E18E62D}" destId="{CDDC55A9-F1BF-5747-97FB-03DFAC303112}" srcOrd="3" destOrd="0" parTransId="{81E52804-CA37-C34F-81BC-80AD94C3ABF2}" sibTransId="{A08A423C-BFD7-034A-9C40-DDE8303C005C}"/>
    <dgm:cxn modelId="{2197F7A8-9CD3-B846-89D8-505A0B080D91}" srcId="{A7608CC2-DF49-5B4B-B854-AD3B7E18E62D}" destId="{A2CD5B1C-3BBD-1741-A908-5FAC8395E4F7}" srcOrd="0" destOrd="0" parTransId="{E7556729-49A8-CD44-B679-20A1D5E02185}" sibTransId="{9C5D6DA3-981D-954B-92BB-506EAB7A1AD5}"/>
    <dgm:cxn modelId="{A89363B6-A38B-2D41-A700-1149D802BC3E}" type="presOf" srcId="{C08E4CA9-D480-9E47-8BA4-58F8B8082A08}" destId="{2C4B0A2C-CC08-AE40-8234-3CB1DB087A53}" srcOrd="0" destOrd="0" presId="urn:microsoft.com/office/officeart/2005/8/layout/hChevron3"/>
    <dgm:cxn modelId="{8EBDC6BA-F0EB-9D47-9240-893785E21304}" srcId="{A7608CC2-DF49-5B4B-B854-AD3B7E18E62D}" destId="{59816AB1-C424-1D4B-81C9-E110046818C1}" srcOrd="5" destOrd="0" parTransId="{2A473668-0F71-F048-86B9-01EE2120B5DA}" sibTransId="{C5FE6A1D-637A-5D4E-AF71-D82F5A2A49EE}"/>
    <dgm:cxn modelId="{777591D2-9728-7545-B983-423E3A4ECB23}" type="presOf" srcId="{A7608CC2-DF49-5B4B-B854-AD3B7E18E62D}" destId="{384FEFCB-C5F8-9045-9057-6ADA85884919}" srcOrd="0" destOrd="0" presId="urn:microsoft.com/office/officeart/2005/8/layout/hChevron3"/>
    <dgm:cxn modelId="{A25CC2B5-3D25-0548-82A4-F063E1A1535C}" type="presParOf" srcId="{384FEFCB-C5F8-9045-9057-6ADA85884919}" destId="{9C419898-1649-C340-B007-633872C9F669}" srcOrd="0" destOrd="0" presId="urn:microsoft.com/office/officeart/2005/8/layout/hChevron3"/>
    <dgm:cxn modelId="{30802109-4B8C-6342-BA03-E307410B49C5}" type="presParOf" srcId="{384FEFCB-C5F8-9045-9057-6ADA85884919}" destId="{F6ECBD82-E669-6B40-A867-7FD4C4A8ABB9}" srcOrd="1" destOrd="0" presId="urn:microsoft.com/office/officeart/2005/8/layout/hChevron3"/>
    <dgm:cxn modelId="{C719CDF7-CCC1-FE4D-B79B-38BA5DBB00FF}" type="presParOf" srcId="{384FEFCB-C5F8-9045-9057-6ADA85884919}" destId="{7D57E6CB-19AF-3240-A1E0-63F21DEF1562}" srcOrd="2" destOrd="0" presId="urn:microsoft.com/office/officeart/2005/8/layout/hChevron3"/>
    <dgm:cxn modelId="{96DA3EED-8B19-0241-92F2-3A0ECB763C2F}" type="presParOf" srcId="{384FEFCB-C5F8-9045-9057-6ADA85884919}" destId="{0CEAC86D-09AE-EC40-9C0C-D33A124617B7}" srcOrd="3" destOrd="0" presId="urn:microsoft.com/office/officeart/2005/8/layout/hChevron3"/>
    <dgm:cxn modelId="{B87001D3-BDDB-CE47-B00D-23E3FABB33F5}" type="presParOf" srcId="{384FEFCB-C5F8-9045-9057-6ADA85884919}" destId="{2162F27C-3A78-E848-A31E-C94D616233F8}" srcOrd="4" destOrd="0" presId="urn:microsoft.com/office/officeart/2005/8/layout/hChevron3"/>
    <dgm:cxn modelId="{09594272-3B57-BD40-8E67-EA44B7AE8EF3}" type="presParOf" srcId="{384FEFCB-C5F8-9045-9057-6ADA85884919}" destId="{906AB9F2-B64D-7C4E-9F3D-77A0E74764CE}" srcOrd="5" destOrd="0" presId="urn:microsoft.com/office/officeart/2005/8/layout/hChevron3"/>
    <dgm:cxn modelId="{5B05F2DD-F9F1-0844-87E9-8219C1083137}" type="presParOf" srcId="{384FEFCB-C5F8-9045-9057-6ADA85884919}" destId="{C477C5E1-EA02-064F-B886-0572CAA2C619}" srcOrd="6" destOrd="0" presId="urn:microsoft.com/office/officeart/2005/8/layout/hChevron3"/>
    <dgm:cxn modelId="{ACB1CA46-3754-F849-BB1C-1B9EAC649E9E}" type="presParOf" srcId="{384FEFCB-C5F8-9045-9057-6ADA85884919}" destId="{820D74B6-521E-6446-A932-F44C9664AA1B}" srcOrd="7" destOrd="0" presId="urn:microsoft.com/office/officeart/2005/8/layout/hChevron3"/>
    <dgm:cxn modelId="{CA2CF9F0-CA85-834E-8E3D-224AE229841D}" type="presParOf" srcId="{384FEFCB-C5F8-9045-9057-6ADA85884919}" destId="{2C4B0A2C-CC08-AE40-8234-3CB1DB087A53}" srcOrd="8" destOrd="0" presId="urn:microsoft.com/office/officeart/2005/8/layout/hChevron3"/>
    <dgm:cxn modelId="{EE085D1B-3C8E-6A46-9043-904F324BB5BB}" type="presParOf" srcId="{384FEFCB-C5F8-9045-9057-6ADA85884919}" destId="{457B47DA-605D-284E-834F-01666367ABDA}" srcOrd="9" destOrd="0" presId="urn:microsoft.com/office/officeart/2005/8/layout/hChevron3"/>
    <dgm:cxn modelId="{14ADF95E-3C30-6B43-9C03-AB0C60694D23}" type="presParOf" srcId="{384FEFCB-C5F8-9045-9057-6ADA85884919}" destId="{768B5333-E74F-724D-A120-84A5656A380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BA1B32-DE39-4F12-81B2-9AAF8A567F86}">
      <dsp:nvSpPr>
        <dsp:cNvPr id="0" name=""/>
        <dsp:cNvSpPr/>
      </dsp:nvSpPr>
      <dsp:spPr>
        <a:xfrm>
          <a:off x="1682398" y="1644449"/>
          <a:ext cx="3298270" cy="3298270"/>
        </a:xfrm>
        <a:prstGeom prst="ellipse">
          <a:avLst/>
        </a:prstGeom>
        <a:solidFill>
          <a:srgbClr val="9E0000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Sistema Financiero</a:t>
          </a:r>
        </a:p>
      </dsp:txBody>
      <dsp:txXfrm>
        <a:off x="2165418" y="2127469"/>
        <a:ext cx="2332230" cy="2332230"/>
      </dsp:txXfrm>
    </dsp:sp>
    <dsp:sp modelId="{937FB15F-0AE6-4A3D-A5E7-B97A9D10A78F}">
      <dsp:nvSpPr>
        <dsp:cNvPr id="0" name=""/>
        <dsp:cNvSpPr/>
      </dsp:nvSpPr>
      <dsp:spPr>
        <a:xfrm>
          <a:off x="2075192" y="0"/>
          <a:ext cx="2512655" cy="1963163"/>
        </a:xfrm>
        <a:prstGeom prst="ellipse">
          <a:avLst/>
        </a:prstGeom>
        <a:gradFill rotWithShape="0">
          <a:gsLst>
            <a:gs pos="0">
              <a:srgbClr val="A5A5A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Activos Financieros</a:t>
          </a:r>
        </a:p>
      </dsp:txBody>
      <dsp:txXfrm>
        <a:off x="2443162" y="287499"/>
        <a:ext cx="1776715" cy="1388165"/>
      </dsp:txXfrm>
    </dsp:sp>
    <dsp:sp modelId="{1AA060E5-158C-4D33-A676-350A42AA9A4F}">
      <dsp:nvSpPr>
        <dsp:cNvPr id="0" name=""/>
        <dsp:cNvSpPr/>
      </dsp:nvSpPr>
      <dsp:spPr>
        <a:xfrm>
          <a:off x="3944993" y="3449549"/>
          <a:ext cx="2690481" cy="1919972"/>
        </a:xfrm>
        <a:prstGeom prst="ellipse">
          <a:avLst/>
        </a:prstGeom>
        <a:solidFill>
          <a:srgbClr val="00349C">
            <a:alpha val="8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Intermediarios Financieros (instituciones)</a:t>
          </a:r>
        </a:p>
      </dsp:txBody>
      <dsp:txXfrm>
        <a:off x="4339005" y="3730722"/>
        <a:ext cx="1902457" cy="1357626"/>
      </dsp:txXfrm>
    </dsp:sp>
    <dsp:sp modelId="{6F0E3665-3DF0-498C-8F55-01494819EF53}">
      <dsp:nvSpPr>
        <dsp:cNvPr id="0" name=""/>
        <dsp:cNvSpPr/>
      </dsp:nvSpPr>
      <dsp:spPr>
        <a:xfrm>
          <a:off x="0" y="3425273"/>
          <a:ext cx="2752192" cy="1944248"/>
        </a:xfrm>
        <a:prstGeom prst="ellipse">
          <a:avLst/>
        </a:prstGeom>
        <a:gradFill rotWithShape="0">
          <a:gsLst>
            <a:gs pos="0">
              <a:srgbClr val="5B9BD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Mercados Financieros</a:t>
          </a:r>
        </a:p>
      </dsp:txBody>
      <dsp:txXfrm>
        <a:off x="403049" y="3710002"/>
        <a:ext cx="1946094" cy="13747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34D788-E2E4-AF42-AFB5-5ACB2BA67BC7}">
      <dsp:nvSpPr>
        <dsp:cNvPr id="0" name=""/>
        <dsp:cNvSpPr/>
      </dsp:nvSpPr>
      <dsp:spPr>
        <a:xfrm>
          <a:off x="9178" y="1535062"/>
          <a:ext cx="2743265" cy="1645959"/>
        </a:xfrm>
        <a:prstGeom prst="roundRect">
          <a:avLst>
            <a:gd name="adj" fmla="val 10000"/>
          </a:avLst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>
              <a:latin typeface="Calibri" panose="020F0502020204030204" pitchFamily="34" charset="0"/>
              <a:cs typeface="Calibri" panose="020F0502020204030204" pitchFamily="34" charset="0"/>
            </a:rPr>
            <a:t>Oferente de recursos</a:t>
          </a:r>
        </a:p>
      </dsp:txBody>
      <dsp:txXfrm>
        <a:off x="57386" y="1583270"/>
        <a:ext cx="2646849" cy="1549543"/>
      </dsp:txXfrm>
    </dsp:sp>
    <dsp:sp modelId="{81F7C74B-C2EA-7041-B079-D43E77E1D39B}">
      <dsp:nvSpPr>
        <dsp:cNvPr id="0" name=""/>
        <dsp:cNvSpPr/>
      </dsp:nvSpPr>
      <dsp:spPr>
        <a:xfrm>
          <a:off x="3194766" y="2232399"/>
          <a:ext cx="550405" cy="337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194766" y="2299844"/>
        <a:ext cx="449238" cy="202335"/>
      </dsp:txXfrm>
    </dsp:sp>
    <dsp:sp modelId="{41B4C3E2-80F0-2A42-844A-1A7C036BD3C0}">
      <dsp:nvSpPr>
        <dsp:cNvPr id="0" name=""/>
        <dsp:cNvSpPr/>
      </dsp:nvSpPr>
      <dsp:spPr>
        <a:xfrm>
          <a:off x="3849750" y="1535062"/>
          <a:ext cx="2743265" cy="1645959"/>
        </a:xfrm>
        <a:prstGeom prst="roundRect">
          <a:avLst>
            <a:gd name="adj" fmla="val 10000"/>
          </a:avLst>
        </a:prstGeom>
        <a:solidFill>
          <a:srgbClr val="B6D1E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Intermediario (Ej. Banco)</a:t>
          </a:r>
        </a:p>
      </dsp:txBody>
      <dsp:txXfrm>
        <a:off x="3897958" y="1583270"/>
        <a:ext cx="2646849" cy="1549543"/>
      </dsp:txXfrm>
    </dsp:sp>
    <dsp:sp modelId="{683D26C4-D2B4-FD45-8A3E-956486E1E087}">
      <dsp:nvSpPr>
        <dsp:cNvPr id="0" name=""/>
        <dsp:cNvSpPr/>
      </dsp:nvSpPr>
      <dsp:spPr>
        <a:xfrm>
          <a:off x="6899466" y="2232402"/>
          <a:ext cx="550405" cy="3422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899466" y="2300855"/>
        <a:ext cx="447725" cy="205361"/>
      </dsp:txXfrm>
    </dsp:sp>
    <dsp:sp modelId="{B0C9C93C-A8BF-144A-81DF-C58FECADC30F}">
      <dsp:nvSpPr>
        <dsp:cNvPr id="0" name=""/>
        <dsp:cNvSpPr/>
      </dsp:nvSpPr>
      <dsp:spPr>
        <a:xfrm>
          <a:off x="7690322" y="1535062"/>
          <a:ext cx="2743265" cy="1645959"/>
        </a:xfrm>
        <a:prstGeom prst="roundRect">
          <a:avLst>
            <a:gd name="adj" fmla="val 10000"/>
          </a:avLst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>
              <a:latin typeface="Calibri" panose="020F0502020204030204" pitchFamily="34" charset="0"/>
              <a:cs typeface="Calibri" panose="020F0502020204030204" pitchFamily="34" charset="0"/>
            </a:rPr>
            <a:t>Demandante de recursos</a:t>
          </a:r>
        </a:p>
      </dsp:txBody>
      <dsp:txXfrm>
        <a:off x="7738530" y="1583270"/>
        <a:ext cx="2646849" cy="1549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C1CD3-503D-4837-9354-F5E09BF386B9}">
      <dsp:nvSpPr>
        <dsp:cNvPr id="0" name=""/>
        <dsp:cNvSpPr/>
      </dsp:nvSpPr>
      <dsp:spPr>
        <a:xfrm>
          <a:off x="64443" y="0"/>
          <a:ext cx="3282886" cy="3452690"/>
        </a:xfrm>
        <a:prstGeom prst="triangle">
          <a:avLst/>
        </a:prstGeom>
        <a:solidFill>
          <a:srgbClr val="B13233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05AE201-BE8C-43DE-987D-48BE2BB86BEB}">
      <dsp:nvSpPr>
        <dsp:cNvPr id="0" name=""/>
        <dsp:cNvSpPr/>
      </dsp:nvSpPr>
      <dsp:spPr>
        <a:xfrm>
          <a:off x="1641443" y="345606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AAA       </a:t>
          </a:r>
        </a:p>
      </dsp:txBody>
      <dsp:txXfrm>
        <a:off x="1656421" y="360584"/>
        <a:ext cx="2103919" cy="276874"/>
      </dsp:txXfrm>
    </dsp:sp>
    <dsp:sp modelId="{3EBA8D48-2CF3-4817-8DE3-0B19FC20C2AC}">
      <dsp:nvSpPr>
        <dsp:cNvPr id="0" name=""/>
        <dsp:cNvSpPr/>
      </dsp:nvSpPr>
      <dsp:spPr>
        <a:xfrm>
          <a:off x="1641443" y="690790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AA</a:t>
          </a:r>
        </a:p>
      </dsp:txBody>
      <dsp:txXfrm>
        <a:off x="1656421" y="705768"/>
        <a:ext cx="2103919" cy="276874"/>
      </dsp:txXfrm>
    </dsp:sp>
    <dsp:sp modelId="{B334F291-9A73-4E22-B6C0-BA97AA8FFF4F}">
      <dsp:nvSpPr>
        <dsp:cNvPr id="0" name=""/>
        <dsp:cNvSpPr/>
      </dsp:nvSpPr>
      <dsp:spPr>
        <a:xfrm>
          <a:off x="1641443" y="1052908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A</a:t>
          </a:r>
        </a:p>
      </dsp:txBody>
      <dsp:txXfrm>
        <a:off x="1656421" y="1067886"/>
        <a:ext cx="2103919" cy="276874"/>
      </dsp:txXfrm>
    </dsp:sp>
    <dsp:sp modelId="{6047447D-D2E4-42F6-863D-A692DE74855C}">
      <dsp:nvSpPr>
        <dsp:cNvPr id="0" name=""/>
        <dsp:cNvSpPr/>
      </dsp:nvSpPr>
      <dsp:spPr>
        <a:xfrm>
          <a:off x="1641443" y="1381160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BBB</a:t>
          </a:r>
        </a:p>
      </dsp:txBody>
      <dsp:txXfrm>
        <a:off x="1656421" y="1396138"/>
        <a:ext cx="2103919" cy="276874"/>
      </dsp:txXfrm>
    </dsp:sp>
    <dsp:sp modelId="{57E5E6E2-BD5B-4561-8EDE-E38C704F8DBB}">
      <dsp:nvSpPr>
        <dsp:cNvPr id="0" name=""/>
        <dsp:cNvSpPr/>
      </dsp:nvSpPr>
      <dsp:spPr>
        <a:xfrm>
          <a:off x="1641443" y="1726345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BB</a:t>
          </a:r>
        </a:p>
      </dsp:txBody>
      <dsp:txXfrm>
        <a:off x="1656421" y="1741323"/>
        <a:ext cx="2103919" cy="276874"/>
      </dsp:txXfrm>
    </dsp:sp>
    <dsp:sp modelId="{C24F1E62-DB7C-401F-9155-B9A328A78A4D}">
      <dsp:nvSpPr>
        <dsp:cNvPr id="0" name=""/>
        <dsp:cNvSpPr/>
      </dsp:nvSpPr>
      <dsp:spPr>
        <a:xfrm>
          <a:off x="1641443" y="2071529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B</a:t>
          </a:r>
        </a:p>
      </dsp:txBody>
      <dsp:txXfrm>
        <a:off x="1656421" y="2086507"/>
        <a:ext cx="2103919" cy="276874"/>
      </dsp:txXfrm>
    </dsp:sp>
    <dsp:sp modelId="{A94FE78B-C23E-4340-805B-9E6F3D0DE308}">
      <dsp:nvSpPr>
        <dsp:cNvPr id="0" name=""/>
        <dsp:cNvSpPr/>
      </dsp:nvSpPr>
      <dsp:spPr>
        <a:xfrm>
          <a:off x="1641443" y="2416714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C</a:t>
          </a:r>
        </a:p>
      </dsp:txBody>
      <dsp:txXfrm>
        <a:off x="1656421" y="2431692"/>
        <a:ext cx="2103919" cy="276874"/>
      </dsp:txXfrm>
    </dsp:sp>
    <dsp:sp modelId="{1E6AC254-3AE1-4543-83EC-E612D7DEFECD}">
      <dsp:nvSpPr>
        <dsp:cNvPr id="0" name=""/>
        <dsp:cNvSpPr/>
      </dsp:nvSpPr>
      <dsp:spPr>
        <a:xfrm>
          <a:off x="1641443" y="2776528"/>
          <a:ext cx="2133875" cy="30683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twic" pitchFamily="2" charset="77"/>
              <a:ea typeface="+mn-ea"/>
              <a:cs typeface="+mn-cs"/>
            </a:rPr>
            <a:t>D</a:t>
          </a:r>
        </a:p>
      </dsp:txBody>
      <dsp:txXfrm>
        <a:off x="1656421" y="2791506"/>
        <a:ext cx="2103919" cy="2768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19898-1649-C340-B007-633872C9F669}">
      <dsp:nvSpPr>
        <dsp:cNvPr id="0" name=""/>
        <dsp:cNvSpPr/>
      </dsp:nvSpPr>
      <dsp:spPr>
        <a:xfrm>
          <a:off x="1638" y="3216785"/>
          <a:ext cx="2684551" cy="1361002"/>
        </a:xfrm>
        <a:prstGeom prst="homePlate">
          <a:avLst/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Diagnóstico</a:t>
          </a:r>
        </a:p>
      </dsp:txBody>
      <dsp:txXfrm>
        <a:off x="1638" y="3216785"/>
        <a:ext cx="2344301" cy="1361002"/>
      </dsp:txXfrm>
    </dsp:sp>
    <dsp:sp modelId="{7D57E6CB-19AF-3240-A1E0-63F21DEF1562}">
      <dsp:nvSpPr>
        <dsp:cNvPr id="0" name=""/>
        <dsp:cNvSpPr/>
      </dsp:nvSpPr>
      <dsp:spPr>
        <a:xfrm>
          <a:off x="2149279" y="3216785"/>
          <a:ext cx="2684551" cy="1361002"/>
        </a:xfrm>
        <a:prstGeom prst="chevron">
          <a:avLst/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Pre estructuración financiera y legal</a:t>
          </a:r>
        </a:p>
      </dsp:txBody>
      <dsp:txXfrm>
        <a:off x="2829780" y="3216785"/>
        <a:ext cx="1323549" cy="1361002"/>
      </dsp:txXfrm>
    </dsp:sp>
    <dsp:sp modelId="{2162F27C-3A78-E848-A31E-C94D616233F8}">
      <dsp:nvSpPr>
        <dsp:cNvPr id="0" name=""/>
        <dsp:cNvSpPr/>
      </dsp:nvSpPr>
      <dsp:spPr>
        <a:xfrm>
          <a:off x="4296920" y="3216785"/>
          <a:ext cx="2684551" cy="1361002"/>
        </a:xfrm>
        <a:prstGeom prst="chevron">
          <a:avLst/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Estructuración financiera y legal</a:t>
          </a:r>
        </a:p>
      </dsp:txBody>
      <dsp:txXfrm>
        <a:off x="4977421" y="3216785"/>
        <a:ext cx="1323549" cy="1361002"/>
      </dsp:txXfrm>
    </dsp:sp>
    <dsp:sp modelId="{C477C5E1-EA02-064F-B886-0572CAA2C619}">
      <dsp:nvSpPr>
        <dsp:cNvPr id="0" name=""/>
        <dsp:cNvSpPr/>
      </dsp:nvSpPr>
      <dsp:spPr>
        <a:xfrm>
          <a:off x="6444561" y="3216785"/>
          <a:ext cx="2684551" cy="1361002"/>
        </a:xfrm>
        <a:prstGeom prst="chevron">
          <a:avLst/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Gestiones de aprobación</a:t>
          </a:r>
        </a:p>
      </dsp:txBody>
      <dsp:txXfrm>
        <a:off x="7125062" y="3216785"/>
        <a:ext cx="1323549" cy="1361002"/>
      </dsp:txXfrm>
    </dsp:sp>
    <dsp:sp modelId="{2C4B0A2C-CC08-AE40-8234-3CB1DB087A53}">
      <dsp:nvSpPr>
        <dsp:cNvPr id="0" name=""/>
        <dsp:cNvSpPr/>
      </dsp:nvSpPr>
      <dsp:spPr>
        <a:xfrm>
          <a:off x="8592202" y="3216785"/>
          <a:ext cx="2684551" cy="1361002"/>
        </a:xfrm>
        <a:prstGeom prst="chevron">
          <a:avLst/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Negociaciones con potenciales inversionistas</a:t>
          </a:r>
        </a:p>
      </dsp:txBody>
      <dsp:txXfrm>
        <a:off x="9272703" y="3216785"/>
        <a:ext cx="1323549" cy="1361002"/>
      </dsp:txXfrm>
    </dsp:sp>
    <dsp:sp modelId="{768B5333-E74F-724D-A120-84A5656A3809}">
      <dsp:nvSpPr>
        <dsp:cNvPr id="0" name=""/>
        <dsp:cNvSpPr/>
      </dsp:nvSpPr>
      <dsp:spPr>
        <a:xfrm>
          <a:off x="10739843" y="3216785"/>
          <a:ext cx="2684551" cy="1361002"/>
        </a:xfrm>
        <a:prstGeom prst="chevron">
          <a:avLst/>
        </a:prstGeom>
        <a:solidFill>
          <a:srgbClr val="1D3D7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twic" pitchFamily="2" charset="77"/>
            </a:rPr>
            <a:t>Colocación de los valores</a:t>
          </a:r>
        </a:p>
      </dsp:txBody>
      <dsp:txXfrm>
        <a:off x="11420344" y="3216785"/>
        <a:ext cx="1323549" cy="1361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4.sv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image" Target="../media/image1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2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6.pn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26.png"/><Relationship Id="rId7" Type="http://schemas.openxmlformats.org/officeDocument/2006/relationships/diagramLayout" Target="../diagrams/layout3.xml"/><Relationship Id="rId12" Type="http://schemas.openxmlformats.org/officeDocument/2006/relationships/image" Target="../media/image4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11" Type="http://schemas.openxmlformats.org/officeDocument/2006/relationships/image" Target="../media/image48.png"/><Relationship Id="rId5" Type="http://schemas.openxmlformats.org/officeDocument/2006/relationships/image" Target="../media/image28.png"/><Relationship Id="rId10" Type="http://schemas.microsoft.com/office/2007/relationships/diagramDrawing" Target="../diagrams/drawing3.xml"/><Relationship Id="rId4" Type="http://schemas.openxmlformats.org/officeDocument/2006/relationships/image" Target="../media/image27.svg"/><Relationship Id="rId9" Type="http://schemas.openxmlformats.org/officeDocument/2006/relationships/diagramColors" Target="../diagrams/colors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g"/><Relationship Id="rId3" Type="http://schemas.openxmlformats.org/officeDocument/2006/relationships/image" Target="../media/image30.png"/><Relationship Id="rId7" Type="http://schemas.openxmlformats.org/officeDocument/2006/relationships/image" Target="../media/image55.png"/><Relationship Id="rId12" Type="http://schemas.openxmlformats.org/officeDocument/2006/relationships/image" Target="../media/image60.jpeg"/><Relationship Id="rId2" Type="http://schemas.openxmlformats.org/officeDocument/2006/relationships/image" Target="../media/image7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package" Target="../embeddings/Microsoft_Excel_Worksheet3.xlsx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74.sv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7.png"/><Relationship Id="rId9" Type="http://schemas.microsoft.com/office/2007/relationships/diagramDrawing" Target="../diagrams/drawing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package" Target="../embeddings/Microsoft_Excel_Worksheet4.xlsx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4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4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3475413"/>
            <a:ext cx="18288000" cy="6849687"/>
          </a:xfrm>
          <a:custGeom>
            <a:avLst/>
            <a:gdLst/>
            <a:ahLst/>
            <a:cxnLst/>
            <a:rect l="l" t="t" r="r" b="b"/>
            <a:pathLst>
              <a:path w="18288000" h="6849687">
                <a:moveTo>
                  <a:pt x="0" y="6849687"/>
                </a:moveTo>
                <a:lnTo>
                  <a:pt x="18288000" y="6849687"/>
                </a:lnTo>
                <a:lnTo>
                  <a:pt x="18288000" y="0"/>
                </a:lnTo>
                <a:lnTo>
                  <a:pt x="0" y="0"/>
                </a:lnTo>
                <a:lnTo>
                  <a:pt x="0" y="684968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4033668"/>
            <a:ext cx="18071882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599"/>
              </a:lnSpc>
            </a:pPr>
            <a:r>
              <a:rPr lang="en-US" sz="1299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Mercado de Valores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529575"/>
            <a:ext cx="14569888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00"/>
              </a:lnSpc>
            </a:pPr>
            <a:r>
              <a:rPr lang="en-US" sz="11000" i="1">
                <a:solidFill>
                  <a:srgbClr val="1F2A44"/>
                </a:solidFill>
                <a:latin typeface="Barlow Italics"/>
                <a:ea typeface="Barlow Italics"/>
                <a:cs typeface="Barlow Italics"/>
                <a:sym typeface="Barlow Italics"/>
              </a:rPr>
              <a:t>Funcionamiento del</a:t>
            </a:r>
          </a:p>
        </p:txBody>
      </p:sp>
      <p:sp>
        <p:nvSpPr>
          <p:cNvPr id="6" name="Freeform 6"/>
          <p:cNvSpPr/>
          <p:nvPr/>
        </p:nvSpPr>
        <p:spPr>
          <a:xfrm>
            <a:off x="14440731" y="422711"/>
            <a:ext cx="3092162" cy="1813883"/>
          </a:xfrm>
          <a:custGeom>
            <a:avLst/>
            <a:gdLst/>
            <a:ahLst/>
            <a:cxnLst/>
            <a:rect l="l" t="t" r="r" b="b"/>
            <a:pathLst>
              <a:path w="3092162" h="1813883">
                <a:moveTo>
                  <a:pt x="0" y="0"/>
                </a:moveTo>
                <a:lnTo>
                  <a:pt x="3092162" y="0"/>
                </a:lnTo>
                <a:lnTo>
                  <a:pt x="3092162" y="1813883"/>
                </a:lnTo>
                <a:lnTo>
                  <a:pt x="0" y="1813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23649" y="5570391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4"/>
                </a:lnTo>
                <a:lnTo>
                  <a:pt x="0" y="536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3195685" y="-3300637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9257799" y="0"/>
                </a:moveTo>
                <a:lnTo>
                  <a:pt x="0" y="0"/>
                </a:lnTo>
                <a:lnTo>
                  <a:pt x="0" y="5369523"/>
                </a:lnTo>
                <a:lnTo>
                  <a:pt x="9257799" y="5369523"/>
                </a:lnTo>
                <a:lnTo>
                  <a:pt x="92577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30254" y="542510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19640" y="4565216"/>
            <a:ext cx="4369775" cy="1953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8"/>
              </a:lnSpc>
            </a:pPr>
            <a:r>
              <a:rPr lang="en-US" sz="2227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Los oferentes y demandantes de recursos se contactan directamente entre sí o a través de intermediarios, asumiendo los oferentes el riesgo relacionado.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5624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FFFFFF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6. FINANCIAMIENTO DIRECTO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94E2D32-B925-F73F-140C-3D5573879175}"/>
              </a:ext>
            </a:extLst>
          </p:cNvPr>
          <p:cNvGrpSpPr/>
          <p:nvPr/>
        </p:nvGrpSpPr>
        <p:grpSpPr>
          <a:xfrm>
            <a:off x="8970905" y="4611867"/>
            <a:ext cx="8449560" cy="2706162"/>
            <a:chOff x="2008380" y="3244232"/>
            <a:chExt cx="8449560" cy="2706162"/>
          </a:xfrm>
        </p:grpSpPr>
        <p:sp>
          <p:nvSpPr>
            <p:cNvPr id="9" name="AutoShape 1044">
              <a:extLst>
                <a:ext uri="{FF2B5EF4-FFF2-40B4-BE49-F238E27FC236}">
                  <a16:creationId xmlns:a16="http://schemas.microsoft.com/office/drawing/2014/main" id="{05B2BB70-B114-64E6-4D2F-B36A8AD57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6983" y="4945992"/>
              <a:ext cx="2420957" cy="919401"/>
            </a:xfrm>
            <a:prstGeom prst="roundRect">
              <a:avLst>
                <a:gd name="adj" fmla="val 16667"/>
              </a:avLst>
            </a:prstGeom>
            <a:solidFill>
              <a:srgbClr val="B6D1EE"/>
            </a:solidFill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  <a:flatTx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Intermediario</a:t>
              </a:r>
              <a:endPara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Agencia de Bolsa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Fondo de Inversión</a:t>
              </a:r>
            </a:p>
          </p:txBody>
        </p:sp>
        <p:grpSp>
          <p:nvGrpSpPr>
            <p:cNvPr id="10" name="53 Grupo">
              <a:extLst>
                <a:ext uri="{FF2B5EF4-FFF2-40B4-BE49-F238E27FC236}">
                  <a16:creationId xmlns:a16="http://schemas.microsoft.com/office/drawing/2014/main" id="{A026B625-C6D8-0AC8-0695-04D3922F1C83}"/>
                </a:ext>
              </a:extLst>
            </p:cNvPr>
            <p:cNvGrpSpPr/>
            <p:nvPr/>
          </p:nvGrpSpPr>
          <p:grpSpPr>
            <a:xfrm>
              <a:off x="2008380" y="3244232"/>
              <a:ext cx="7992541" cy="2706162"/>
              <a:chOff x="110035" y="2180502"/>
              <a:chExt cx="7992541" cy="2706162"/>
            </a:xfrm>
          </p:grpSpPr>
          <p:sp>
            <p:nvSpPr>
              <p:cNvPr id="17" name="Text Box 1034">
                <a:extLst>
                  <a:ext uri="{FF2B5EF4-FFF2-40B4-BE49-F238E27FC236}">
                    <a16:creationId xmlns:a16="http://schemas.microsoft.com/office/drawing/2014/main" id="{C0C61CDB-20AD-055A-E965-0A8A7C93CB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0" y="4532721"/>
                <a:ext cx="1600200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66FF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AutoShape 1036">
                <a:extLst>
                  <a:ext uri="{FF2B5EF4-FFF2-40B4-BE49-F238E27FC236}">
                    <a16:creationId xmlns:a16="http://schemas.microsoft.com/office/drawing/2014/main" id="{C7EE3768-EE0A-AED3-E71B-A3F55EDE7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8567" y="2214554"/>
                <a:ext cx="1876452" cy="1021556"/>
              </a:xfrm>
              <a:prstGeom prst="roundRect">
                <a:avLst>
                  <a:gd name="adj" fmla="val 16667"/>
                </a:avLst>
              </a:prstGeom>
              <a:solidFill>
                <a:srgbClr val="1D3D73"/>
              </a:solidFill>
              <a:ln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  <a:flatTx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Oferente de Recursos </a:t>
                </a:r>
                <a:r>
                  <a:rPr kumimoji="0" lang="es-ES_trad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(Inversionista)</a:t>
                </a:r>
              </a:p>
            </p:txBody>
          </p:sp>
          <p:sp>
            <p:nvSpPr>
              <p:cNvPr id="19" name="AutoShape 1044">
                <a:extLst>
                  <a:ext uri="{FF2B5EF4-FFF2-40B4-BE49-F238E27FC236}">
                    <a16:creationId xmlns:a16="http://schemas.microsoft.com/office/drawing/2014/main" id="{AACB2393-6350-6163-ED33-02F92CF263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035" y="3870256"/>
                <a:ext cx="2420957" cy="919401"/>
              </a:xfrm>
              <a:prstGeom prst="roundRect">
                <a:avLst>
                  <a:gd name="adj" fmla="val 16667"/>
                </a:avLst>
              </a:prstGeom>
              <a:solidFill>
                <a:srgbClr val="B6D1EE"/>
              </a:solidFill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  <a:flatTx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Intermediario</a:t>
                </a:r>
                <a:endParaRPr kumimoji="0" lang="es-ES_tradnl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Agencia de Bolsa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Fondo de Inversión</a:t>
                </a:r>
              </a:p>
            </p:txBody>
          </p:sp>
          <p:sp>
            <p:nvSpPr>
              <p:cNvPr id="20" name="AutoShape 1045">
                <a:extLst>
                  <a:ext uri="{FF2B5EF4-FFF2-40B4-BE49-F238E27FC236}">
                    <a16:creationId xmlns:a16="http://schemas.microsoft.com/office/drawing/2014/main" id="{E03EF69D-B3FF-E40E-AE39-1D080820AE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53151" y="2180502"/>
                <a:ext cx="1749425" cy="1021556"/>
              </a:xfrm>
              <a:prstGeom prst="roundRect">
                <a:avLst>
                  <a:gd name="adj" fmla="val 16667"/>
                </a:avLst>
              </a:prstGeom>
              <a:solidFill>
                <a:srgbClr val="1D3D73"/>
              </a:solidFill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  <a:flatTx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Demandante de Recursos </a:t>
                </a:r>
                <a:r>
                  <a:rPr kumimoji="0" lang="es-ES_tradn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(Empresa)</a:t>
                </a:r>
              </a:p>
            </p:txBody>
          </p:sp>
          <p:sp>
            <p:nvSpPr>
              <p:cNvPr id="21" name="AutoShape 41">
                <a:extLst>
                  <a:ext uri="{FF2B5EF4-FFF2-40B4-BE49-F238E27FC236}">
                    <a16:creationId xmlns:a16="http://schemas.microsoft.com/office/drawing/2014/main" id="{B8994676-E6C3-CD31-CBA2-5CC499BECC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1750" y="4143380"/>
                <a:ext cx="1187450" cy="442674"/>
              </a:xfrm>
              <a:prstGeom prst="roundRect">
                <a:avLst>
                  <a:gd name="adj" fmla="val 16667"/>
                </a:avLst>
              </a:prstGeom>
              <a:solidFill>
                <a:srgbClr val="B13233"/>
              </a:solidFill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0" rIns="0">
                <a:spAutoFit/>
                <a:flatTx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_tradnl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Mercado</a:t>
                </a:r>
                <a:endParaRPr kumimoji="0" lang="es-ES_tradnl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1" name="Flecha abajo 16">
              <a:extLst>
                <a:ext uri="{FF2B5EF4-FFF2-40B4-BE49-F238E27FC236}">
                  <a16:creationId xmlns:a16="http://schemas.microsoft.com/office/drawing/2014/main" id="{7EEFD591-0A68-A8A4-1E36-E233F00C928B}"/>
                </a:ext>
              </a:extLst>
            </p:cNvPr>
            <p:cNvSpPr/>
            <p:nvPr/>
          </p:nvSpPr>
          <p:spPr>
            <a:xfrm>
              <a:off x="3358482" y="4404942"/>
              <a:ext cx="192437" cy="47363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Flecha abajo 17">
              <a:extLst>
                <a:ext uri="{FF2B5EF4-FFF2-40B4-BE49-F238E27FC236}">
                  <a16:creationId xmlns:a16="http://schemas.microsoft.com/office/drawing/2014/main" id="{0A3D9F9F-DA2C-4AF8-06A8-6B52AB825BF3}"/>
                </a:ext>
              </a:extLst>
            </p:cNvPr>
            <p:cNvSpPr/>
            <p:nvPr/>
          </p:nvSpPr>
          <p:spPr>
            <a:xfrm>
              <a:off x="9189722" y="4392828"/>
              <a:ext cx="192437" cy="47363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Flecha abajo 18">
              <a:extLst>
                <a:ext uri="{FF2B5EF4-FFF2-40B4-BE49-F238E27FC236}">
                  <a16:creationId xmlns:a16="http://schemas.microsoft.com/office/drawing/2014/main" id="{14583391-1DE4-930C-5B6C-350C15D3A655}"/>
                </a:ext>
              </a:extLst>
            </p:cNvPr>
            <p:cNvSpPr/>
            <p:nvPr/>
          </p:nvSpPr>
          <p:spPr>
            <a:xfrm rot="16200000">
              <a:off x="5007478" y="5048910"/>
              <a:ext cx="202808" cy="74762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4" name="Flecha abajo 19">
              <a:extLst>
                <a:ext uri="{FF2B5EF4-FFF2-40B4-BE49-F238E27FC236}">
                  <a16:creationId xmlns:a16="http://schemas.microsoft.com/office/drawing/2014/main" id="{124E10C1-F28C-3D5F-D34B-FFF629CC9E92}"/>
                </a:ext>
              </a:extLst>
            </p:cNvPr>
            <p:cNvSpPr/>
            <p:nvPr/>
          </p:nvSpPr>
          <p:spPr>
            <a:xfrm rot="5400000">
              <a:off x="7473495" y="5032769"/>
              <a:ext cx="202808" cy="77990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5" name="Flecha abajo 21">
              <a:extLst>
                <a:ext uri="{FF2B5EF4-FFF2-40B4-BE49-F238E27FC236}">
                  <a16:creationId xmlns:a16="http://schemas.microsoft.com/office/drawing/2014/main" id="{28716E22-8774-D03C-381F-1DD31B81E45F}"/>
                </a:ext>
              </a:extLst>
            </p:cNvPr>
            <p:cNvSpPr/>
            <p:nvPr/>
          </p:nvSpPr>
          <p:spPr>
            <a:xfrm rot="10800000">
              <a:off x="8897747" y="4373944"/>
              <a:ext cx="192437" cy="47363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6" name="Flecha abajo 22">
              <a:extLst>
                <a:ext uri="{FF2B5EF4-FFF2-40B4-BE49-F238E27FC236}">
                  <a16:creationId xmlns:a16="http://schemas.microsoft.com/office/drawing/2014/main" id="{BB026428-64D1-CAE3-5170-A8D7A7291DFF}"/>
                </a:ext>
              </a:extLst>
            </p:cNvPr>
            <p:cNvSpPr/>
            <p:nvPr/>
          </p:nvSpPr>
          <p:spPr>
            <a:xfrm rot="10800000">
              <a:off x="3650457" y="4389296"/>
              <a:ext cx="192437" cy="47363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2" name="7 Rectángulo redondeado">
            <a:extLst>
              <a:ext uri="{FF2B5EF4-FFF2-40B4-BE49-F238E27FC236}">
                <a16:creationId xmlns:a16="http://schemas.microsoft.com/office/drawing/2014/main" id="{25683BBB-B4AF-2B6D-46D9-DF4A3833BFE2}"/>
              </a:ext>
            </a:extLst>
          </p:cNvPr>
          <p:cNvSpPr/>
          <p:nvPr/>
        </p:nvSpPr>
        <p:spPr>
          <a:xfrm>
            <a:off x="6673801" y="4565216"/>
            <a:ext cx="2143140" cy="602344"/>
          </a:xfrm>
          <a:prstGeom prst="roundRect">
            <a:avLst>
              <a:gd name="adj" fmla="val 100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Conoce el destino final de sus fondos.</a:t>
            </a:r>
          </a:p>
        </p:txBody>
      </p:sp>
      <p:sp>
        <p:nvSpPr>
          <p:cNvPr id="23" name="Flecha abajo 18">
            <a:extLst>
              <a:ext uri="{FF2B5EF4-FFF2-40B4-BE49-F238E27FC236}">
                <a16:creationId xmlns:a16="http://schemas.microsoft.com/office/drawing/2014/main" id="{030F77A0-60CE-AA5E-63ED-3F1636F55D17}"/>
              </a:ext>
            </a:extLst>
          </p:cNvPr>
          <p:cNvSpPr/>
          <p:nvPr/>
        </p:nvSpPr>
        <p:spPr>
          <a:xfrm rot="16200000">
            <a:off x="9100419" y="4783921"/>
            <a:ext cx="202808" cy="2703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4" name="10 Rectángulo redondeado">
            <a:extLst>
              <a:ext uri="{FF2B5EF4-FFF2-40B4-BE49-F238E27FC236}">
                <a16:creationId xmlns:a16="http://schemas.microsoft.com/office/drawing/2014/main" id="{C6049B9C-27CF-AA01-A382-537986FFD3BA}"/>
              </a:ext>
            </a:extLst>
          </p:cNvPr>
          <p:cNvSpPr/>
          <p:nvPr/>
        </p:nvSpPr>
        <p:spPr>
          <a:xfrm>
            <a:off x="6673801" y="5244009"/>
            <a:ext cx="2143140" cy="352521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Asume el riesgo</a:t>
            </a:r>
          </a:p>
        </p:txBody>
      </p:sp>
      <p:sp>
        <p:nvSpPr>
          <p:cNvPr id="25" name="Flecha abajo 18">
            <a:extLst>
              <a:ext uri="{FF2B5EF4-FFF2-40B4-BE49-F238E27FC236}">
                <a16:creationId xmlns:a16="http://schemas.microsoft.com/office/drawing/2014/main" id="{CD6EB4C4-CC0A-C18F-E08E-58F3802244A8}"/>
              </a:ext>
            </a:extLst>
          </p:cNvPr>
          <p:cNvSpPr/>
          <p:nvPr/>
        </p:nvSpPr>
        <p:spPr>
          <a:xfrm rot="16200000">
            <a:off x="9080992" y="5253123"/>
            <a:ext cx="202808" cy="2703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91723" y="7081018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3"/>
                </a:lnTo>
                <a:lnTo>
                  <a:pt x="0" y="5369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095165" y="-3938938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3"/>
                </a:lnTo>
                <a:lnTo>
                  <a:pt x="0" y="5369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1905" y="3529473"/>
            <a:ext cx="5215517" cy="2701264"/>
          </a:xfrm>
          <a:custGeom>
            <a:avLst/>
            <a:gdLst/>
            <a:ahLst/>
            <a:cxnLst/>
            <a:rect l="l" t="t" r="r" b="b"/>
            <a:pathLst>
              <a:path w="5215517" h="2701264">
                <a:moveTo>
                  <a:pt x="0" y="0"/>
                </a:moveTo>
                <a:lnTo>
                  <a:pt x="5215517" y="0"/>
                </a:lnTo>
                <a:lnTo>
                  <a:pt x="5215517" y="2701264"/>
                </a:lnTo>
                <a:lnTo>
                  <a:pt x="0" y="2701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54190" y="6230737"/>
            <a:ext cx="3190947" cy="3178721"/>
          </a:xfrm>
          <a:custGeom>
            <a:avLst/>
            <a:gdLst/>
            <a:ahLst/>
            <a:cxnLst/>
            <a:rect l="l" t="t" r="r" b="b"/>
            <a:pathLst>
              <a:path w="3190947" h="3178721">
                <a:moveTo>
                  <a:pt x="0" y="0"/>
                </a:moveTo>
                <a:lnTo>
                  <a:pt x="3190947" y="0"/>
                </a:lnTo>
                <a:lnTo>
                  <a:pt x="3190947" y="3178721"/>
                </a:lnTo>
                <a:lnTo>
                  <a:pt x="0" y="31787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040852" y="2890897"/>
            <a:ext cx="667968" cy="6679680"/>
          </a:xfrm>
          <a:custGeom>
            <a:avLst/>
            <a:gdLst/>
            <a:ahLst/>
            <a:cxnLst/>
            <a:rect l="l" t="t" r="r" b="b"/>
            <a:pathLst>
              <a:path w="667968" h="6679680">
                <a:moveTo>
                  <a:pt x="0" y="0"/>
                </a:moveTo>
                <a:lnTo>
                  <a:pt x="667968" y="0"/>
                </a:lnTo>
                <a:lnTo>
                  <a:pt x="667968" y="6679680"/>
                </a:lnTo>
                <a:lnTo>
                  <a:pt x="0" y="66796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036944" y="3529473"/>
            <a:ext cx="4393925" cy="2041717"/>
          </a:xfrm>
          <a:custGeom>
            <a:avLst/>
            <a:gdLst/>
            <a:ahLst/>
            <a:cxnLst/>
            <a:rect l="l" t="t" r="r" b="b"/>
            <a:pathLst>
              <a:path w="4393925" h="2041717">
                <a:moveTo>
                  <a:pt x="0" y="0"/>
                </a:moveTo>
                <a:lnTo>
                  <a:pt x="4393926" y="0"/>
                </a:lnTo>
                <a:lnTo>
                  <a:pt x="4393926" y="2041717"/>
                </a:lnTo>
                <a:lnTo>
                  <a:pt x="0" y="20417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105600" y="6827814"/>
            <a:ext cx="4256615" cy="2041717"/>
          </a:xfrm>
          <a:custGeom>
            <a:avLst/>
            <a:gdLst/>
            <a:ahLst/>
            <a:cxnLst/>
            <a:rect l="l" t="t" r="r" b="b"/>
            <a:pathLst>
              <a:path w="4256615" h="2041717">
                <a:moveTo>
                  <a:pt x="0" y="0"/>
                </a:moveTo>
                <a:lnTo>
                  <a:pt x="4256615" y="0"/>
                </a:lnTo>
                <a:lnTo>
                  <a:pt x="4256615" y="2041717"/>
                </a:lnTo>
                <a:lnTo>
                  <a:pt x="0" y="20417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830920" y="3102638"/>
            <a:ext cx="281893" cy="2818925"/>
          </a:xfrm>
          <a:custGeom>
            <a:avLst/>
            <a:gdLst/>
            <a:ahLst/>
            <a:cxnLst/>
            <a:rect l="l" t="t" r="r" b="b"/>
            <a:pathLst>
              <a:path w="281893" h="2818925">
                <a:moveTo>
                  <a:pt x="0" y="0"/>
                </a:moveTo>
                <a:lnTo>
                  <a:pt x="281892" y="0"/>
                </a:lnTo>
                <a:lnTo>
                  <a:pt x="281892" y="2818925"/>
                </a:lnTo>
                <a:lnTo>
                  <a:pt x="0" y="2818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830920" y="6372404"/>
            <a:ext cx="281893" cy="2818925"/>
          </a:xfrm>
          <a:custGeom>
            <a:avLst/>
            <a:gdLst/>
            <a:ahLst/>
            <a:cxnLst/>
            <a:rect l="l" t="t" r="r" b="b"/>
            <a:pathLst>
              <a:path w="281893" h="2818925">
                <a:moveTo>
                  <a:pt x="0" y="0"/>
                </a:moveTo>
                <a:lnTo>
                  <a:pt x="281892" y="0"/>
                </a:lnTo>
                <a:lnTo>
                  <a:pt x="281892" y="2818925"/>
                </a:lnTo>
                <a:lnTo>
                  <a:pt x="0" y="2818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2579537" y="7299613"/>
            <a:ext cx="5250434" cy="897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Sistema Integral de Pensiones.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Mercado de Seguros.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36662" y="3311315"/>
            <a:ext cx="5393309" cy="234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Entidades de intermediación financiera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Entidades de servicios financieros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Entidades financieras del Estado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Participantes del mercado de valores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Sociedades Controladoras de Grupos Fin.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621147" y="8761602"/>
            <a:ext cx="2208824" cy="1295711"/>
          </a:xfrm>
          <a:custGeom>
            <a:avLst/>
            <a:gdLst/>
            <a:ahLst/>
            <a:cxnLst/>
            <a:rect l="l" t="t" r="r" b="b"/>
            <a:pathLst>
              <a:path w="2208824" h="1295711">
                <a:moveTo>
                  <a:pt x="0" y="0"/>
                </a:moveTo>
                <a:lnTo>
                  <a:pt x="2208825" y="0"/>
                </a:lnTo>
                <a:lnTo>
                  <a:pt x="2208825" y="1295711"/>
                </a:lnTo>
                <a:lnTo>
                  <a:pt x="0" y="12957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28700" y="862072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7. COMPOSICIÓN DEL SISTEMA FINANCIERO NACIONAL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91723" y="7081018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3"/>
                </a:lnTo>
                <a:lnTo>
                  <a:pt x="0" y="5369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095165" y="-3938938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3"/>
                </a:lnTo>
                <a:lnTo>
                  <a:pt x="0" y="5369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19652" y="1028700"/>
            <a:ext cx="2208824" cy="1295711"/>
          </a:xfrm>
          <a:custGeom>
            <a:avLst/>
            <a:gdLst/>
            <a:ahLst/>
            <a:cxnLst/>
            <a:rect l="l" t="t" r="r" b="b"/>
            <a:pathLst>
              <a:path w="2208824" h="1295711">
                <a:moveTo>
                  <a:pt x="0" y="0"/>
                </a:moveTo>
                <a:lnTo>
                  <a:pt x="2208825" y="0"/>
                </a:lnTo>
                <a:lnTo>
                  <a:pt x="2208825" y="1295711"/>
                </a:lnTo>
                <a:lnTo>
                  <a:pt x="0" y="12957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66372" y="5531685"/>
            <a:ext cx="1377309" cy="1377309"/>
          </a:xfrm>
          <a:custGeom>
            <a:avLst/>
            <a:gdLst/>
            <a:ahLst/>
            <a:cxnLst/>
            <a:rect l="l" t="t" r="r" b="b"/>
            <a:pathLst>
              <a:path w="1377309" h="1377309">
                <a:moveTo>
                  <a:pt x="0" y="0"/>
                </a:moveTo>
                <a:lnTo>
                  <a:pt x="1377309" y="0"/>
                </a:lnTo>
                <a:lnTo>
                  <a:pt x="1377309" y="1377308"/>
                </a:lnTo>
                <a:lnTo>
                  <a:pt x="0" y="13773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230722" y="5531685"/>
            <a:ext cx="1428588" cy="1428588"/>
          </a:xfrm>
          <a:custGeom>
            <a:avLst/>
            <a:gdLst/>
            <a:ahLst/>
            <a:cxnLst/>
            <a:rect l="l" t="t" r="r" b="b"/>
            <a:pathLst>
              <a:path w="1428588" h="1428588">
                <a:moveTo>
                  <a:pt x="0" y="0"/>
                </a:moveTo>
                <a:lnTo>
                  <a:pt x="1428589" y="0"/>
                </a:lnTo>
                <a:lnTo>
                  <a:pt x="1428589" y="1428588"/>
                </a:lnTo>
                <a:lnTo>
                  <a:pt x="0" y="14285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566372" y="3536042"/>
            <a:ext cx="1377309" cy="1377309"/>
          </a:xfrm>
          <a:custGeom>
            <a:avLst/>
            <a:gdLst/>
            <a:ahLst/>
            <a:cxnLst/>
            <a:rect l="l" t="t" r="r" b="b"/>
            <a:pathLst>
              <a:path w="1377309" h="1377309">
                <a:moveTo>
                  <a:pt x="0" y="0"/>
                </a:moveTo>
                <a:lnTo>
                  <a:pt x="1377309" y="0"/>
                </a:lnTo>
                <a:lnTo>
                  <a:pt x="1377309" y="1377309"/>
                </a:lnTo>
                <a:lnTo>
                  <a:pt x="0" y="13773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902021" y="5695916"/>
            <a:ext cx="1375577" cy="1375577"/>
          </a:xfrm>
          <a:custGeom>
            <a:avLst/>
            <a:gdLst/>
            <a:ahLst/>
            <a:cxnLst/>
            <a:rect l="l" t="t" r="r" b="b"/>
            <a:pathLst>
              <a:path w="1375577" h="1375577">
                <a:moveTo>
                  <a:pt x="0" y="0"/>
                </a:moveTo>
                <a:lnTo>
                  <a:pt x="1375577" y="0"/>
                </a:lnTo>
                <a:lnTo>
                  <a:pt x="1375577" y="1375577"/>
                </a:lnTo>
                <a:lnTo>
                  <a:pt x="0" y="13755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63485" y="3578063"/>
            <a:ext cx="1428588" cy="1428588"/>
          </a:xfrm>
          <a:custGeom>
            <a:avLst/>
            <a:gdLst/>
            <a:ahLst/>
            <a:cxnLst/>
            <a:rect l="l" t="t" r="r" b="b"/>
            <a:pathLst>
              <a:path w="1428588" h="1428588">
                <a:moveTo>
                  <a:pt x="0" y="0"/>
                </a:moveTo>
                <a:lnTo>
                  <a:pt x="1428588" y="0"/>
                </a:lnTo>
                <a:lnTo>
                  <a:pt x="1428588" y="1428588"/>
                </a:lnTo>
                <a:lnTo>
                  <a:pt x="0" y="142858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082888" y="7550085"/>
            <a:ext cx="1709186" cy="938498"/>
          </a:xfrm>
          <a:custGeom>
            <a:avLst/>
            <a:gdLst/>
            <a:ahLst/>
            <a:cxnLst/>
            <a:rect l="l" t="t" r="r" b="b"/>
            <a:pathLst>
              <a:path w="1709186" h="938498">
                <a:moveTo>
                  <a:pt x="0" y="0"/>
                </a:moveTo>
                <a:lnTo>
                  <a:pt x="1709185" y="0"/>
                </a:lnTo>
                <a:lnTo>
                  <a:pt x="1709185" y="938499"/>
                </a:lnTo>
                <a:lnTo>
                  <a:pt x="0" y="9384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604398" y="8297616"/>
            <a:ext cx="639418" cy="562688"/>
          </a:xfrm>
          <a:custGeom>
            <a:avLst/>
            <a:gdLst/>
            <a:ahLst/>
            <a:cxnLst/>
            <a:rect l="l" t="t" r="r" b="b"/>
            <a:pathLst>
              <a:path w="639418" h="562688">
                <a:moveTo>
                  <a:pt x="0" y="0"/>
                </a:moveTo>
                <a:lnTo>
                  <a:pt x="639418" y="0"/>
                </a:lnTo>
                <a:lnTo>
                  <a:pt x="639418" y="562688"/>
                </a:lnTo>
                <a:lnTo>
                  <a:pt x="0" y="5626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05315" y="7846267"/>
            <a:ext cx="1428588" cy="1428588"/>
          </a:xfrm>
          <a:custGeom>
            <a:avLst/>
            <a:gdLst/>
            <a:ahLst/>
            <a:cxnLst/>
            <a:rect l="l" t="t" r="r" b="b"/>
            <a:pathLst>
              <a:path w="1428588" h="1428588">
                <a:moveTo>
                  <a:pt x="0" y="0"/>
                </a:moveTo>
                <a:lnTo>
                  <a:pt x="1428588" y="0"/>
                </a:lnTo>
                <a:lnTo>
                  <a:pt x="1428588" y="1428589"/>
                </a:lnTo>
                <a:lnTo>
                  <a:pt x="0" y="14285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717979" y="7330680"/>
            <a:ext cx="1377309" cy="1377309"/>
          </a:xfrm>
          <a:custGeom>
            <a:avLst/>
            <a:gdLst/>
            <a:ahLst/>
            <a:cxnLst/>
            <a:rect l="l" t="t" r="r" b="b"/>
            <a:pathLst>
              <a:path w="1377309" h="1377309">
                <a:moveTo>
                  <a:pt x="0" y="0"/>
                </a:moveTo>
                <a:lnTo>
                  <a:pt x="1377309" y="0"/>
                </a:lnTo>
                <a:lnTo>
                  <a:pt x="1377309" y="1377309"/>
                </a:lnTo>
                <a:lnTo>
                  <a:pt x="0" y="137730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715659" y="3628909"/>
            <a:ext cx="1284442" cy="1284442"/>
          </a:xfrm>
          <a:custGeom>
            <a:avLst/>
            <a:gdLst/>
            <a:ahLst/>
            <a:cxnLst/>
            <a:rect l="l" t="t" r="r" b="b"/>
            <a:pathLst>
              <a:path w="1284442" h="1284442">
                <a:moveTo>
                  <a:pt x="0" y="0"/>
                </a:moveTo>
                <a:lnTo>
                  <a:pt x="1284442" y="0"/>
                </a:lnTo>
                <a:lnTo>
                  <a:pt x="1284442" y="1284442"/>
                </a:lnTo>
                <a:lnTo>
                  <a:pt x="0" y="128444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28700" y="3896804"/>
            <a:ext cx="2874132" cy="1335518"/>
          </a:xfrm>
          <a:custGeom>
            <a:avLst/>
            <a:gdLst/>
            <a:ahLst/>
            <a:cxnLst/>
            <a:rect l="l" t="t" r="r" b="b"/>
            <a:pathLst>
              <a:path w="2874132" h="1335518">
                <a:moveTo>
                  <a:pt x="0" y="0"/>
                </a:moveTo>
                <a:lnTo>
                  <a:pt x="2874132" y="0"/>
                </a:lnTo>
                <a:lnTo>
                  <a:pt x="2874132" y="1335517"/>
                </a:lnTo>
                <a:lnTo>
                  <a:pt x="0" y="133551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394726">
            <a:off x="3794660" y="4128343"/>
            <a:ext cx="1278681" cy="1334487"/>
          </a:xfrm>
          <a:custGeom>
            <a:avLst/>
            <a:gdLst/>
            <a:ahLst/>
            <a:cxnLst/>
            <a:rect l="l" t="t" r="r" b="b"/>
            <a:pathLst>
              <a:path w="1278681" h="1334487">
                <a:moveTo>
                  <a:pt x="0" y="0"/>
                </a:moveTo>
                <a:lnTo>
                  <a:pt x="1278680" y="0"/>
                </a:lnTo>
                <a:lnTo>
                  <a:pt x="1278680" y="1334486"/>
                </a:lnTo>
                <a:lnTo>
                  <a:pt x="0" y="13344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8792073" y="6931698"/>
            <a:ext cx="2925906" cy="29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Bolsa de Valores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702044" y="6056443"/>
            <a:ext cx="1870302" cy="29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Inversionistas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062754" y="3185547"/>
            <a:ext cx="2384545" cy="29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Agencias de Bolsa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88986" y="6191764"/>
            <a:ext cx="1870302" cy="299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Emisores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50450" y="3993141"/>
            <a:ext cx="1870302" cy="615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Sociedades de Titularización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434000" y="7923199"/>
            <a:ext cx="2457693" cy="615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Calificadoras de Riesgo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990762" y="9297560"/>
            <a:ext cx="2457693" cy="615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Entidades de Depósito de Valores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230722" y="7647297"/>
            <a:ext cx="3493342" cy="931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Sociedades Administradoras de Fondos de Inversión (SAFIs) y Fondos de Inversión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30722" y="3949123"/>
            <a:ext cx="1870302" cy="615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2"/>
              </a:lnSpc>
            </a:pPr>
            <a:r>
              <a:rPr lang="en-US" sz="1794" b="1">
                <a:solidFill>
                  <a:srgbClr val="01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Estructuradores Pyme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1028700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8. PARTICIPANTES DEL MERCADO DE VALORES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6226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093368" y="5143500"/>
            <a:ext cx="6791256" cy="3369806"/>
          </a:xfrm>
          <a:custGeom>
            <a:avLst/>
            <a:gdLst/>
            <a:ahLst/>
            <a:cxnLst/>
            <a:rect l="l" t="t" r="r" b="b"/>
            <a:pathLst>
              <a:path w="6791256" h="3369806">
                <a:moveTo>
                  <a:pt x="0" y="0"/>
                </a:moveTo>
                <a:lnTo>
                  <a:pt x="6791256" y="0"/>
                </a:lnTo>
                <a:lnTo>
                  <a:pt x="6791256" y="3369806"/>
                </a:lnTo>
                <a:lnTo>
                  <a:pt x="0" y="33698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3122" y="1028700"/>
            <a:ext cx="12241642" cy="145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BOLSA DE VALORES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249755"/>
            <a:ext cx="11011748" cy="1345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Es una institución privada, autorizada por ASFI que proporciona la infraestructura (física o electrónica) adecuada para concentrar la oferta y demanda de valores.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83122" y="1028700"/>
            <a:ext cx="6058435" cy="145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EMISORES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3122" y="2786927"/>
            <a:ext cx="11011748" cy="671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Entidades y personas jurídicas que pueden realizar oferta pública, en demanda de recursos financieros.</a:t>
            </a: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Podemos clasificarlos en: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Privados: Sociedades por acciones, sociedades de responsabilidad limitada, bancos múltiples, bancos Pyme, Instituciones Financieras de Desarrollo, Entidades Financieras de Vivienda, Cooperativas de Ahorro y Crédito y otros.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Públicos: Banco Central de Bolivia, Tesoro General de la Nación, Servicio Nacional de Impuestos Internos, Gobiernos Municipales.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Sociedades de titularización: estas entidades tienen su propio proceso de emisión de valores, encargada de administrar y representar al Patrimonio Autónomo, ejerciendo el derecho de dominio sobre los flujos de ventas futuras cedidos con la suscripción del Contrato de Cesión.</a:t>
            </a:r>
          </a:p>
        </p:txBody>
      </p:sp>
      <p:sp>
        <p:nvSpPr>
          <p:cNvPr id="7" name="Freeform 7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6226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83122" y="1028700"/>
            <a:ext cx="11858612" cy="145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INVERSIONISTAS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786927"/>
            <a:ext cx="11011748" cy="671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Inversionistas institucionales: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Gestora Pública de la Seguridad Social de Largo Plazo.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Compañías de Seguros.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Fondos de Inversión.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Agencias de Bolsa.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Inversionistas financieros: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Bancos (múltiples y PYMES).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Entidades Financieras de Vivienda.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Cooperativas de Ahorro y Crédito.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Instituciones Financieras de Desarrollo.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Inversionistas particulares: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Personas jurídicas.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Personas naturales.</a:t>
            </a:r>
          </a:p>
        </p:txBody>
      </p:sp>
      <p:sp>
        <p:nvSpPr>
          <p:cNvPr id="7" name="Freeform 7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36939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83122" y="1028700"/>
            <a:ext cx="12104846" cy="145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AGENCIAS DE BOLSA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3122" y="2786927"/>
            <a:ext cx="11011748" cy="626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Persona jurídica debidamente autorizada por la ASFI y registrada en una bolsa de valores, que tiene por objeto realizar las actividades de intermediación de instrumentos financieros y otras permitidas por la Ley y sus disposiciones reglamentarias.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Realizan operaciones por cuenta propia o por sus clientes en la Bolsa de Valores.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Funciones: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Asesoría Financiera.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Financiamiento a través del Mercado de Valores.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Compra - venta de valores.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Valoración de Empresas.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Análisis de fusiones y adquisiciones.</a:t>
            </a:r>
          </a:p>
        </p:txBody>
      </p:sp>
      <p:sp>
        <p:nvSpPr>
          <p:cNvPr id="7" name="Freeform 7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08842" y="3205760"/>
            <a:ext cx="2981919" cy="1599823"/>
          </a:xfrm>
          <a:custGeom>
            <a:avLst/>
            <a:gdLst/>
            <a:ahLst/>
            <a:cxnLst/>
            <a:rect l="l" t="t" r="r" b="b"/>
            <a:pathLst>
              <a:path w="2981919" h="1599823">
                <a:moveTo>
                  <a:pt x="0" y="0"/>
                </a:moveTo>
                <a:lnTo>
                  <a:pt x="2981919" y="0"/>
                </a:lnTo>
                <a:lnTo>
                  <a:pt x="2981919" y="1599823"/>
                </a:lnTo>
                <a:lnTo>
                  <a:pt x="0" y="15998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094818" y="3536082"/>
            <a:ext cx="4981724" cy="939178"/>
          </a:xfrm>
          <a:custGeom>
            <a:avLst/>
            <a:gdLst/>
            <a:ahLst/>
            <a:cxnLst/>
            <a:rect l="l" t="t" r="r" b="b"/>
            <a:pathLst>
              <a:path w="4981724" h="939178">
                <a:moveTo>
                  <a:pt x="0" y="0"/>
                </a:moveTo>
                <a:lnTo>
                  <a:pt x="4981725" y="0"/>
                </a:lnTo>
                <a:lnTo>
                  <a:pt x="4981725" y="939178"/>
                </a:lnTo>
                <a:lnTo>
                  <a:pt x="0" y="939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26074" y="3205760"/>
            <a:ext cx="4157363" cy="1599823"/>
          </a:xfrm>
          <a:custGeom>
            <a:avLst/>
            <a:gdLst/>
            <a:ahLst/>
            <a:cxnLst/>
            <a:rect l="l" t="t" r="r" b="b"/>
            <a:pathLst>
              <a:path w="4157363" h="1599823">
                <a:moveTo>
                  <a:pt x="0" y="0"/>
                </a:moveTo>
                <a:lnTo>
                  <a:pt x="4157363" y="0"/>
                </a:lnTo>
                <a:lnTo>
                  <a:pt x="4157363" y="1599823"/>
                </a:lnTo>
                <a:lnTo>
                  <a:pt x="0" y="15998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44717" y="5529483"/>
            <a:ext cx="3910170" cy="1290549"/>
          </a:xfrm>
          <a:custGeom>
            <a:avLst/>
            <a:gdLst/>
            <a:ahLst/>
            <a:cxnLst/>
            <a:rect l="l" t="t" r="r" b="b"/>
            <a:pathLst>
              <a:path w="3910170" h="1290549">
                <a:moveTo>
                  <a:pt x="0" y="0"/>
                </a:moveTo>
                <a:lnTo>
                  <a:pt x="3910170" y="0"/>
                </a:lnTo>
                <a:lnTo>
                  <a:pt x="3910170" y="1290548"/>
                </a:lnTo>
                <a:lnTo>
                  <a:pt x="0" y="12905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77501" y="5735896"/>
            <a:ext cx="3816358" cy="966699"/>
          </a:xfrm>
          <a:custGeom>
            <a:avLst/>
            <a:gdLst/>
            <a:ahLst/>
            <a:cxnLst/>
            <a:rect l="l" t="t" r="r" b="b"/>
            <a:pathLst>
              <a:path w="3816358" h="966699">
                <a:moveTo>
                  <a:pt x="0" y="0"/>
                </a:moveTo>
                <a:lnTo>
                  <a:pt x="3816358" y="0"/>
                </a:lnTo>
                <a:lnTo>
                  <a:pt x="3816358" y="966699"/>
                </a:lnTo>
                <a:lnTo>
                  <a:pt x="0" y="9666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335037" y="5586085"/>
            <a:ext cx="4539437" cy="1266321"/>
          </a:xfrm>
          <a:custGeom>
            <a:avLst/>
            <a:gdLst/>
            <a:ahLst/>
            <a:cxnLst/>
            <a:rect l="l" t="t" r="r" b="b"/>
            <a:pathLst>
              <a:path w="4539437" h="1266321">
                <a:moveTo>
                  <a:pt x="0" y="0"/>
                </a:moveTo>
                <a:lnTo>
                  <a:pt x="4539438" y="0"/>
                </a:lnTo>
                <a:lnTo>
                  <a:pt x="4539438" y="1266321"/>
                </a:lnTo>
                <a:lnTo>
                  <a:pt x="0" y="12663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44717" y="7304090"/>
            <a:ext cx="3910170" cy="1629237"/>
          </a:xfrm>
          <a:custGeom>
            <a:avLst/>
            <a:gdLst/>
            <a:ahLst/>
            <a:cxnLst/>
            <a:rect l="l" t="t" r="r" b="b"/>
            <a:pathLst>
              <a:path w="3910170" h="1629237">
                <a:moveTo>
                  <a:pt x="0" y="0"/>
                </a:moveTo>
                <a:lnTo>
                  <a:pt x="3910170" y="0"/>
                </a:lnTo>
                <a:lnTo>
                  <a:pt x="3910170" y="1629238"/>
                </a:lnTo>
                <a:lnTo>
                  <a:pt x="0" y="16292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677501" y="7468499"/>
            <a:ext cx="3218769" cy="1300420"/>
          </a:xfrm>
          <a:custGeom>
            <a:avLst/>
            <a:gdLst/>
            <a:ahLst/>
            <a:cxnLst/>
            <a:rect l="l" t="t" r="r" b="b"/>
            <a:pathLst>
              <a:path w="3218769" h="1300420">
                <a:moveTo>
                  <a:pt x="0" y="0"/>
                </a:moveTo>
                <a:lnTo>
                  <a:pt x="3218770" y="0"/>
                </a:lnTo>
                <a:lnTo>
                  <a:pt x="3218770" y="1300420"/>
                </a:lnTo>
                <a:lnTo>
                  <a:pt x="0" y="130042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315371" y="7433822"/>
            <a:ext cx="3479429" cy="1369775"/>
          </a:xfrm>
          <a:custGeom>
            <a:avLst/>
            <a:gdLst/>
            <a:ahLst/>
            <a:cxnLst/>
            <a:rect l="l" t="t" r="r" b="b"/>
            <a:pathLst>
              <a:path w="3479429" h="1369775">
                <a:moveTo>
                  <a:pt x="0" y="0"/>
                </a:moveTo>
                <a:lnTo>
                  <a:pt x="3479429" y="0"/>
                </a:lnTo>
                <a:lnTo>
                  <a:pt x="3479429" y="1369775"/>
                </a:lnTo>
                <a:lnTo>
                  <a:pt x="0" y="13697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993772" y="7176823"/>
            <a:ext cx="1880702" cy="1756505"/>
          </a:xfrm>
          <a:custGeom>
            <a:avLst/>
            <a:gdLst/>
            <a:ahLst/>
            <a:cxnLst/>
            <a:rect l="l" t="t" r="r" b="b"/>
            <a:pathLst>
              <a:path w="1880702" h="1756505">
                <a:moveTo>
                  <a:pt x="0" y="0"/>
                </a:moveTo>
                <a:lnTo>
                  <a:pt x="1880703" y="0"/>
                </a:lnTo>
                <a:lnTo>
                  <a:pt x="1880703" y="1756505"/>
                </a:lnTo>
                <a:lnTo>
                  <a:pt x="0" y="17565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983122" y="1028700"/>
            <a:ext cx="12104846" cy="145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AGENCIAS DE BOLSA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83122" y="2786927"/>
            <a:ext cx="11011748" cy="5374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Son sociedades anónimas constituidas localmente o de origen extranjero, que se encuentren autorizadas por el Regulador para prestar el servicio de calificación de riesgo en el país.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Objetivo:</a:t>
            </a: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Calificar riesgos en el mercado de valores, conforme a lo previsto por la Ley del Mercado de Valores y su reglamento. 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Calificación de Riesgo:</a:t>
            </a: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Criterio técnico emitido por una empresa independiente especializada en analizar el riesgo crediticio; es decir la capacidad de pago de las obligaciones financieras de la institución analizada.</a:t>
            </a:r>
          </a:p>
        </p:txBody>
      </p:sp>
      <p:sp>
        <p:nvSpPr>
          <p:cNvPr id="6" name="Freeform 6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319268" y="5143500"/>
            <a:ext cx="3602954" cy="1978349"/>
          </a:xfrm>
          <a:custGeom>
            <a:avLst/>
            <a:gdLst/>
            <a:ahLst/>
            <a:cxnLst/>
            <a:rect l="l" t="t" r="r" b="b"/>
            <a:pathLst>
              <a:path w="3602954" h="1978349">
                <a:moveTo>
                  <a:pt x="0" y="0"/>
                </a:moveTo>
                <a:lnTo>
                  <a:pt x="3602954" y="0"/>
                </a:lnTo>
                <a:lnTo>
                  <a:pt x="3602954" y="1978349"/>
                </a:lnTo>
                <a:lnTo>
                  <a:pt x="0" y="19783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418608" y="6719290"/>
            <a:ext cx="1347890" cy="1186143"/>
          </a:xfrm>
          <a:custGeom>
            <a:avLst/>
            <a:gdLst/>
            <a:ahLst/>
            <a:cxnLst/>
            <a:rect l="l" t="t" r="r" b="b"/>
            <a:pathLst>
              <a:path w="1347890" h="1186143">
                <a:moveTo>
                  <a:pt x="0" y="0"/>
                </a:moveTo>
                <a:lnTo>
                  <a:pt x="1347890" y="0"/>
                </a:lnTo>
                <a:lnTo>
                  <a:pt x="1347890" y="1186143"/>
                </a:lnTo>
                <a:lnTo>
                  <a:pt x="0" y="1186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06620" y="8771109"/>
            <a:ext cx="3146526" cy="900929"/>
          </a:xfrm>
          <a:custGeom>
            <a:avLst/>
            <a:gdLst/>
            <a:ahLst/>
            <a:cxnLst/>
            <a:rect l="l" t="t" r="r" b="b"/>
            <a:pathLst>
              <a:path w="3146526" h="900929">
                <a:moveTo>
                  <a:pt x="0" y="0"/>
                </a:moveTo>
                <a:lnTo>
                  <a:pt x="3146527" y="0"/>
                </a:lnTo>
                <a:lnTo>
                  <a:pt x="3146527" y="900928"/>
                </a:lnTo>
                <a:lnTo>
                  <a:pt x="0" y="9009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935886" y="8771109"/>
            <a:ext cx="2076608" cy="900929"/>
          </a:xfrm>
          <a:custGeom>
            <a:avLst/>
            <a:gdLst/>
            <a:ahLst/>
            <a:cxnLst/>
            <a:rect l="l" t="t" r="r" b="b"/>
            <a:pathLst>
              <a:path w="2076608" h="900929">
                <a:moveTo>
                  <a:pt x="0" y="0"/>
                </a:moveTo>
                <a:lnTo>
                  <a:pt x="2076608" y="0"/>
                </a:lnTo>
                <a:lnTo>
                  <a:pt x="2076608" y="900928"/>
                </a:lnTo>
                <a:lnTo>
                  <a:pt x="0" y="9009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298244" y="8771109"/>
            <a:ext cx="2084238" cy="900929"/>
          </a:xfrm>
          <a:custGeom>
            <a:avLst/>
            <a:gdLst/>
            <a:ahLst/>
            <a:cxnLst/>
            <a:rect l="l" t="t" r="r" b="b"/>
            <a:pathLst>
              <a:path w="2084238" h="900929">
                <a:moveTo>
                  <a:pt x="0" y="0"/>
                </a:moveTo>
                <a:lnTo>
                  <a:pt x="2084238" y="0"/>
                </a:lnTo>
                <a:lnTo>
                  <a:pt x="2084238" y="900928"/>
                </a:lnTo>
                <a:lnTo>
                  <a:pt x="0" y="9009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668232" y="8771109"/>
            <a:ext cx="2896236" cy="900929"/>
          </a:xfrm>
          <a:custGeom>
            <a:avLst/>
            <a:gdLst/>
            <a:ahLst/>
            <a:cxnLst/>
            <a:rect l="l" t="t" r="r" b="b"/>
            <a:pathLst>
              <a:path w="2896236" h="900929">
                <a:moveTo>
                  <a:pt x="0" y="0"/>
                </a:moveTo>
                <a:lnTo>
                  <a:pt x="2896236" y="0"/>
                </a:lnTo>
                <a:lnTo>
                  <a:pt x="2896236" y="900928"/>
                </a:lnTo>
                <a:lnTo>
                  <a:pt x="0" y="9009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83122" y="1009650"/>
            <a:ext cx="12104846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CALIFICADORAS DE RIESGO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319268" y="5143500"/>
            <a:ext cx="3602954" cy="1978349"/>
          </a:xfrm>
          <a:custGeom>
            <a:avLst/>
            <a:gdLst/>
            <a:ahLst/>
            <a:cxnLst/>
            <a:rect l="l" t="t" r="r" b="b"/>
            <a:pathLst>
              <a:path w="3602954" h="1978349">
                <a:moveTo>
                  <a:pt x="0" y="0"/>
                </a:moveTo>
                <a:lnTo>
                  <a:pt x="3602954" y="0"/>
                </a:lnTo>
                <a:lnTo>
                  <a:pt x="3602954" y="1978349"/>
                </a:lnTo>
                <a:lnTo>
                  <a:pt x="0" y="19783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418608" y="6719290"/>
            <a:ext cx="1347890" cy="1186143"/>
          </a:xfrm>
          <a:custGeom>
            <a:avLst/>
            <a:gdLst/>
            <a:ahLst/>
            <a:cxnLst/>
            <a:rect l="l" t="t" r="r" b="b"/>
            <a:pathLst>
              <a:path w="1347890" h="1186143">
                <a:moveTo>
                  <a:pt x="0" y="0"/>
                </a:moveTo>
                <a:lnTo>
                  <a:pt x="1347890" y="0"/>
                </a:lnTo>
                <a:lnTo>
                  <a:pt x="1347890" y="1186143"/>
                </a:lnTo>
                <a:lnTo>
                  <a:pt x="0" y="1186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83122" y="1009650"/>
            <a:ext cx="12104846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CALIFICADORAS DE RIESGO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E8296BC-591B-622C-514B-F669B6BAA695}"/>
              </a:ext>
            </a:extLst>
          </p:cNvPr>
          <p:cNvGrpSpPr/>
          <p:nvPr/>
        </p:nvGrpSpPr>
        <p:grpSpPr>
          <a:xfrm>
            <a:off x="796681" y="3179985"/>
            <a:ext cx="3775319" cy="3927029"/>
            <a:chOff x="786073" y="2539537"/>
            <a:chExt cx="3775319" cy="3927029"/>
          </a:xfrm>
        </p:grpSpPr>
        <p:sp>
          <p:nvSpPr>
            <p:cNvPr id="10" name="CuadroTexto 11">
              <a:extLst>
                <a:ext uri="{FF2B5EF4-FFF2-40B4-BE49-F238E27FC236}">
                  <a16:creationId xmlns:a16="http://schemas.microsoft.com/office/drawing/2014/main" id="{5E375264-6B13-3892-6D3B-2966A2BEDCA2}"/>
                </a:ext>
              </a:extLst>
            </p:cNvPr>
            <p:cNvSpPr txBox="1"/>
            <p:nvPr/>
          </p:nvSpPr>
          <p:spPr>
            <a:xfrm rot="17786330">
              <a:off x="1046865" y="3292463"/>
              <a:ext cx="1767462" cy="261610"/>
            </a:xfrm>
            <a:prstGeom prst="rect">
              <a:avLst/>
            </a:prstGeom>
            <a:noFill/>
            <a:ln>
              <a:solidFill>
                <a:srgbClr val="1D3D7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BO" sz="11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Grado de Inversión</a:t>
              </a:r>
            </a:p>
          </p:txBody>
        </p:sp>
        <p:graphicFrame>
          <p:nvGraphicFramePr>
            <p:cNvPr id="11" name="Marcador de contenido 3">
              <a:extLst>
                <a:ext uri="{FF2B5EF4-FFF2-40B4-BE49-F238E27FC236}">
                  <a16:creationId xmlns:a16="http://schemas.microsoft.com/office/drawing/2014/main" id="{E685501C-C71C-ECD7-081C-C1877DC5BAE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63938525"/>
                </p:ext>
              </p:extLst>
            </p:nvPr>
          </p:nvGraphicFramePr>
          <p:xfrm>
            <a:off x="786073" y="2668086"/>
            <a:ext cx="3775319" cy="345269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  <p:sp>
          <p:nvSpPr>
            <p:cNvPr id="12" name="CuadroTexto 3">
              <a:extLst>
                <a:ext uri="{FF2B5EF4-FFF2-40B4-BE49-F238E27FC236}">
                  <a16:creationId xmlns:a16="http://schemas.microsoft.com/office/drawing/2014/main" id="{195CD30E-5878-E42B-1F77-791A70F3302E}"/>
                </a:ext>
              </a:extLst>
            </p:cNvPr>
            <p:cNvSpPr txBox="1"/>
            <p:nvPr/>
          </p:nvSpPr>
          <p:spPr>
            <a:xfrm>
              <a:off x="1504061" y="6204956"/>
              <a:ext cx="2234030" cy="261610"/>
            </a:xfrm>
            <a:prstGeom prst="rect">
              <a:avLst/>
            </a:prstGeom>
            <a:noFill/>
            <a:ln>
              <a:solidFill>
                <a:srgbClr val="1D3D7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BO" sz="11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Calificadora de Riesgo</a:t>
              </a:r>
            </a:p>
          </p:txBody>
        </p:sp>
        <p:sp>
          <p:nvSpPr>
            <p:cNvPr id="13" name="CuadroTexto 33">
              <a:extLst>
                <a:ext uri="{FF2B5EF4-FFF2-40B4-BE49-F238E27FC236}">
                  <a16:creationId xmlns:a16="http://schemas.microsoft.com/office/drawing/2014/main" id="{46AAC97B-B30C-624C-F129-0C8DA0DCC0B8}"/>
                </a:ext>
              </a:extLst>
            </p:cNvPr>
            <p:cNvSpPr txBox="1"/>
            <p:nvPr/>
          </p:nvSpPr>
          <p:spPr>
            <a:xfrm rot="17679671">
              <a:off x="137499" y="5139920"/>
              <a:ext cx="1781265" cy="261610"/>
            </a:xfrm>
            <a:prstGeom prst="rect">
              <a:avLst/>
            </a:prstGeom>
            <a:noFill/>
            <a:ln>
              <a:solidFill>
                <a:srgbClr val="1D3D7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BO" sz="11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Grado especulativo</a:t>
              </a:r>
            </a:p>
          </p:txBody>
        </p:sp>
      </p:grpSp>
      <p:sp>
        <p:nvSpPr>
          <p:cNvPr id="15" name="CuadroTexto 29">
            <a:extLst>
              <a:ext uri="{FF2B5EF4-FFF2-40B4-BE49-F238E27FC236}">
                <a16:creationId xmlns:a16="http://schemas.microsoft.com/office/drawing/2014/main" id="{03626AE9-DC40-AB8F-BB71-6BEFACA2FAD8}"/>
              </a:ext>
            </a:extLst>
          </p:cNvPr>
          <p:cNvSpPr txBox="1"/>
          <p:nvPr/>
        </p:nvSpPr>
        <p:spPr>
          <a:xfrm>
            <a:off x="2843463" y="3214174"/>
            <a:ext cx="1318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BO" sz="11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Largo Plazo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B146FD8F-D931-43B0-C601-16EF59C4F849}"/>
              </a:ext>
            </a:extLst>
          </p:cNvPr>
          <p:cNvGrpSpPr/>
          <p:nvPr/>
        </p:nvGrpSpPr>
        <p:grpSpPr>
          <a:xfrm>
            <a:off x="4960399" y="3248001"/>
            <a:ext cx="1343399" cy="2047899"/>
            <a:chOff x="4623896" y="2602562"/>
            <a:chExt cx="1343399" cy="2047899"/>
          </a:xfrm>
        </p:grpSpPr>
        <p:grpSp>
          <p:nvGrpSpPr>
            <p:cNvPr id="33" name="Grupo 12">
              <a:extLst>
                <a:ext uri="{FF2B5EF4-FFF2-40B4-BE49-F238E27FC236}">
                  <a16:creationId xmlns:a16="http://schemas.microsoft.com/office/drawing/2014/main" id="{4E4D6452-A9FC-981A-F96D-EC840DBB6746}"/>
                </a:ext>
              </a:extLst>
            </p:cNvPr>
            <p:cNvGrpSpPr/>
            <p:nvPr/>
          </p:nvGrpSpPr>
          <p:grpSpPr>
            <a:xfrm>
              <a:off x="4643062" y="2998925"/>
              <a:ext cx="1324233" cy="306830"/>
              <a:chOff x="1641443" y="345606"/>
              <a:chExt cx="2133875" cy="306830"/>
            </a:xfrm>
          </p:grpSpPr>
          <p:sp>
            <p:nvSpPr>
              <p:cNvPr id="47" name="Rectángulo: esquinas redondeadas 17">
                <a:extLst>
                  <a:ext uri="{FF2B5EF4-FFF2-40B4-BE49-F238E27FC236}">
                    <a16:creationId xmlns:a16="http://schemas.microsoft.com/office/drawing/2014/main" id="{ECE0D0CA-2430-F8AB-C10B-D0BF09FC11A0}"/>
                  </a:ext>
                </a:extLst>
              </p:cNvPr>
              <p:cNvSpPr/>
              <p:nvPr/>
            </p:nvSpPr>
            <p:spPr>
              <a:xfrm>
                <a:off x="1641443" y="345606"/>
                <a:ext cx="2133875" cy="306830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6350" cap="flat" cmpd="sng" algn="ctr">
                <a:solidFill>
                  <a:srgbClr val="ED7D31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Rectángulo: esquinas redondeadas 4">
                <a:extLst>
                  <a:ext uri="{FF2B5EF4-FFF2-40B4-BE49-F238E27FC236}">
                    <a16:creationId xmlns:a16="http://schemas.microsoft.com/office/drawing/2014/main" id="{CDD90057-8E90-D02B-3417-B64483C4A286}"/>
                  </a:ext>
                </a:extLst>
              </p:cNvPr>
              <p:cNvSpPr txBox="1"/>
              <p:nvPr/>
            </p:nvSpPr>
            <p:spPr>
              <a:xfrm>
                <a:off x="1656421" y="360584"/>
                <a:ext cx="2103919" cy="2768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N-1</a:t>
                </a:r>
              </a:p>
            </p:txBody>
          </p:sp>
        </p:grpSp>
        <p:grpSp>
          <p:nvGrpSpPr>
            <p:cNvPr id="34" name="Grupo 15">
              <a:extLst>
                <a:ext uri="{FF2B5EF4-FFF2-40B4-BE49-F238E27FC236}">
                  <a16:creationId xmlns:a16="http://schemas.microsoft.com/office/drawing/2014/main" id="{C7198F57-494A-EB6B-C60B-3244BC8CC9F2}"/>
                </a:ext>
              </a:extLst>
            </p:cNvPr>
            <p:cNvGrpSpPr/>
            <p:nvPr/>
          </p:nvGrpSpPr>
          <p:grpSpPr>
            <a:xfrm>
              <a:off x="4647063" y="3329525"/>
              <a:ext cx="1293346" cy="306830"/>
              <a:chOff x="1641443" y="690790"/>
              <a:chExt cx="2133875" cy="306830"/>
            </a:xfrm>
          </p:grpSpPr>
          <p:sp>
            <p:nvSpPr>
              <p:cNvPr id="45" name="Rectángulo: esquinas redondeadas 20">
                <a:extLst>
                  <a:ext uri="{FF2B5EF4-FFF2-40B4-BE49-F238E27FC236}">
                    <a16:creationId xmlns:a16="http://schemas.microsoft.com/office/drawing/2014/main" id="{3917BD33-2175-640F-59DE-1BCA01108CFC}"/>
                  </a:ext>
                </a:extLst>
              </p:cNvPr>
              <p:cNvSpPr/>
              <p:nvPr/>
            </p:nvSpPr>
            <p:spPr>
              <a:xfrm>
                <a:off x="1641443" y="690790"/>
                <a:ext cx="2133875" cy="306830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6350" cap="flat" cmpd="sng" algn="ctr">
                <a:solidFill>
                  <a:srgbClr val="A5A5A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Rectángulo: esquinas redondeadas 4">
                <a:extLst>
                  <a:ext uri="{FF2B5EF4-FFF2-40B4-BE49-F238E27FC236}">
                    <a16:creationId xmlns:a16="http://schemas.microsoft.com/office/drawing/2014/main" id="{A29A8100-B7EE-0C1E-E420-0F8326CD84D1}"/>
                  </a:ext>
                </a:extLst>
              </p:cNvPr>
              <p:cNvSpPr txBox="1"/>
              <p:nvPr/>
            </p:nvSpPr>
            <p:spPr>
              <a:xfrm>
                <a:off x="1656421" y="705768"/>
                <a:ext cx="2103919" cy="2768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N-2</a:t>
                </a:r>
              </a:p>
            </p:txBody>
          </p:sp>
        </p:grpSp>
        <p:grpSp>
          <p:nvGrpSpPr>
            <p:cNvPr id="35" name="Grupo 18">
              <a:extLst>
                <a:ext uri="{FF2B5EF4-FFF2-40B4-BE49-F238E27FC236}">
                  <a16:creationId xmlns:a16="http://schemas.microsoft.com/office/drawing/2014/main" id="{D314C8E6-C82C-EC96-8751-0A52D00F5C99}"/>
                </a:ext>
              </a:extLst>
            </p:cNvPr>
            <p:cNvGrpSpPr/>
            <p:nvPr/>
          </p:nvGrpSpPr>
          <p:grpSpPr>
            <a:xfrm>
              <a:off x="4648133" y="3662731"/>
              <a:ext cx="1301577" cy="306830"/>
              <a:chOff x="1641443" y="1035975"/>
              <a:chExt cx="2133875" cy="306830"/>
            </a:xfrm>
          </p:grpSpPr>
          <p:sp>
            <p:nvSpPr>
              <p:cNvPr id="43" name="Rectángulo: esquinas redondeadas 23">
                <a:extLst>
                  <a:ext uri="{FF2B5EF4-FFF2-40B4-BE49-F238E27FC236}">
                    <a16:creationId xmlns:a16="http://schemas.microsoft.com/office/drawing/2014/main" id="{26C8E3C8-BE7C-A171-AF32-40EE13F2A436}"/>
                  </a:ext>
                </a:extLst>
              </p:cNvPr>
              <p:cNvSpPr/>
              <p:nvPr/>
            </p:nvSpPr>
            <p:spPr>
              <a:xfrm>
                <a:off x="1641443" y="1035975"/>
                <a:ext cx="2133875" cy="306830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6350" cap="flat" cmpd="sng" algn="ctr">
                <a:solidFill>
                  <a:srgbClr val="FFC000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Rectángulo: esquinas redondeadas 4">
                <a:extLst>
                  <a:ext uri="{FF2B5EF4-FFF2-40B4-BE49-F238E27FC236}">
                    <a16:creationId xmlns:a16="http://schemas.microsoft.com/office/drawing/2014/main" id="{C96A90C7-4788-2CE7-6A7C-75BF6077F65D}"/>
                  </a:ext>
                </a:extLst>
              </p:cNvPr>
              <p:cNvSpPr txBox="1"/>
              <p:nvPr/>
            </p:nvSpPr>
            <p:spPr>
              <a:xfrm>
                <a:off x="1656421" y="1050953"/>
                <a:ext cx="2103919" cy="2768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N-3</a:t>
                </a:r>
              </a:p>
            </p:txBody>
          </p:sp>
        </p:grpSp>
        <p:grpSp>
          <p:nvGrpSpPr>
            <p:cNvPr id="36" name="Grupo 21">
              <a:extLst>
                <a:ext uri="{FF2B5EF4-FFF2-40B4-BE49-F238E27FC236}">
                  <a16:creationId xmlns:a16="http://schemas.microsoft.com/office/drawing/2014/main" id="{9D524221-5B9E-2B19-ED5F-29099A688F8E}"/>
                </a:ext>
              </a:extLst>
            </p:cNvPr>
            <p:cNvGrpSpPr/>
            <p:nvPr/>
          </p:nvGrpSpPr>
          <p:grpSpPr>
            <a:xfrm>
              <a:off x="4643063" y="3995937"/>
              <a:ext cx="1324232" cy="306830"/>
              <a:chOff x="1641443" y="1381160"/>
              <a:chExt cx="2133875" cy="306830"/>
            </a:xfrm>
          </p:grpSpPr>
          <p:sp>
            <p:nvSpPr>
              <p:cNvPr id="41" name="Rectángulo: esquinas redondeadas 27">
                <a:extLst>
                  <a:ext uri="{FF2B5EF4-FFF2-40B4-BE49-F238E27FC236}">
                    <a16:creationId xmlns:a16="http://schemas.microsoft.com/office/drawing/2014/main" id="{3DDD4633-DA4E-327F-096A-E37854535839}"/>
                  </a:ext>
                </a:extLst>
              </p:cNvPr>
              <p:cNvSpPr/>
              <p:nvPr/>
            </p:nvSpPr>
            <p:spPr>
              <a:xfrm>
                <a:off x="1641443" y="1381160"/>
                <a:ext cx="2133875" cy="306830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6350" cap="flat" cmpd="sng" algn="ctr">
                <a:solidFill>
                  <a:srgbClr val="5B9BD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Rectángulo: esquinas redondeadas 4">
                <a:extLst>
                  <a:ext uri="{FF2B5EF4-FFF2-40B4-BE49-F238E27FC236}">
                    <a16:creationId xmlns:a16="http://schemas.microsoft.com/office/drawing/2014/main" id="{FA685B7F-E77C-B052-E426-8AD18C754DD9}"/>
                  </a:ext>
                </a:extLst>
              </p:cNvPr>
              <p:cNvSpPr txBox="1"/>
              <p:nvPr/>
            </p:nvSpPr>
            <p:spPr>
              <a:xfrm>
                <a:off x="1656421" y="1396138"/>
                <a:ext cx="2103919" cy="2768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N-4</a:t>
                </a:r>
              </a:p>
            </p:txBody>
          </p:sp>
        </p:grpSp>
        <p:grpSp>
          <p:nvGrpSpPr>
            <p:cNvPr id="37" name="Grupo 24">
              <a:extLst>
                <a:ext uri="{FF2B5EF4-FFF2-40B4-BE49-F238E27FC236}">
                  <a16:creationId xmlns:a16="http://schemas.microsoft.com/office/drawing/2014/main" id="{15803148-77A8-5F7E-5C4A-84897B95A3E4}"/>
                </a:ext>
              </a:extLst>
            </p:cNvPr>
            <p:cNvGrpSpPr/>
            <p:nvPr/>
          </p:nvGrpSpPr>
          <p:grpSpPr>
            <a:xfrm>
              <a:off x="4645192" y="4343631"/>
              <a:ext cx="1322101" cy="306830"/>
              <a:chOff x="1641443" y="1726345"/>
              <a:chExt cx="2133875" cy="306830"/>
            </a:xfrm>
          </p:grpSpPr>
          <p:sp>
            <p:nvSpPr>
              <p:cNvPr id="39" name="Rectángulo: esquinas redondeadas 30">
                <a:extLst>
                  <a:ext uri="{FF2B5EF4-FFF2-40B4-BE49-F238E27FC236}">
                    <a16:creationId xmlns:a16="http://schemas.microsoft.com/office/drawing/2014/main" id="{B9DE6998-0959-CBE9-03E5-5CA01FD2933D}"/>
                  </a:ext>
                </a:extLst>
              </p:cNvPr>
              <p:cNvSpPr/>
              <p:nvPr/>
            </p:nvSpPr>
            <p:spPr>
              <a:xfrm>
                <a:off x="1641443" y="1726345"/>
                <a:ext cx="2133875" cy="306830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6350" cap="flat" cmpd="sng" algn="ctr">
                <a:solidFill>
                  <a:srgbClr val="70AD47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Rectángulo: esquinas redondeadas 4">
                <a:extLst>
                  <a:ext uri="{FF2B5EF4-FFF2-40B4-BE49-F238E27FC236}">
                    <a16:creationId xmlns:a16="http://schemas.microsoft.com/office/drawing/2014/main" id="{630C8A94-7853-E0EB-09C6-32BC4100B39D}"/>
                  </a:ext>
                </a:extLst>
              </p:cNvPr>
              <p:cNvSpPr txBox="1"/>
              <p:nvPr/>
            </p:nvSpPr>
            <p:spPr>
              <a:xfrm>
                <a:off x="1656421" y="1741323"/>
                <a:ext cx="2103919" cy="2768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N-5</a:t>
                </a:r>
              </a:p>
            </p:txBody>
          </p:sp>
        </p:grpSp>
        <p:sp>
          <p:nvSpPr>
            <p:cNvPr id="38" name="CuadroTexto 30">
              <a:extLst>
                <a:ext uri="{FF2B5EF4-FFF2-40B4-BE49-F238E27FC236}">
                  <a16:creationId xmlns:a16="http://schemas.microsoft.com/office/drawing/2014/main" id="{00227884-006B-F0E2-8E3C-5F26EB44AAF7}"/>
                </a:ext>
              </a:extLst>
            </p:cNvPr>
            <p:cNvSpPr txBox="1"/>
            <p:nvPr/>
          </p:nvSpPr>
          <p:spPr>
            <a:xfrm>
              <a:off x="4623896" y="2602562"/>
              <a:ext cx="13221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BO" sz="11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Corto Plazo</a:t>
              </a:r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68956A66-60C4-F870-DD32-8304782333ED}"/>
              </a:ext>
            </a:extLst>
          </p:cNvPr>
          <p:cNvGrpSpPr/>
          <p:nvPr/>
        </p:nvGrpSpPr>
        <p:grpSpPr>
          <a:xfrm>
            <a:off x="6711363" y="3562220"/>
            <a:ext cx="1204547" cy="959196"/>
            <a:chOff x="6094051" y="3286312"/>
            <a:chExt cx="1204547" cy="959196"/>
          </a:xfrm>
        </p:grpSpPr>
        <p:sp>
          <p:nvSpPr>
            <p:cNvPr id="50" name="Flecha: a la derecha 6">
              <a:extLst>
                <a:ext uri="{FF2B5EF4-FFF2-40B4-BE49-F238E27FC236}">
                  <a16:creationId xmlns:a16="http://schemas.microsoft.com/office/drawing/2014/main" id="{C288855A-E8D7-8014-2A09-ECC15C03B13A}"/>
                </a:ext>
              </a:extLst>
            </p:cNvPr>
            <p:cNvSpPr/>
            <p:nvPr/>
          </p:nvSpPr>
          <p:spPr>
            <a:xfrm>
              <a:off x="6094051" y="3286312"/>
              <a:ext cx="1204547" cy="597877"/>
            </a:xfrm>
            <a:prstGeom prst="rightArrow">
              <a:avLst/>
            </a:prstGeom>
            <a:solidFill>
              <a:srgbClr val="1D3D7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CuadroTexto 8">
              <a:extLst>
                <a:ext uri="{FF2B5EF4-FFF2-40B4-BE49-F238E27FC236}">
                  <a16:creationId xmlns:a16="http://schemas.microsoft.com/office/drawing/2014/main" id="{536CA01F-51E5-E9C5-BF51-7B8266BCCE50}"/>
                </a:ext>
              </a:extLst>
            </p:cNvPr>
            <p:cNvSpPr txBox="1"/>
            <p:nvPr/>
          </p:nvSpPr>
          <p:spPr>
            <a:xfrm>
              <a:off x="6200494" y="3983898"/>
              <a:ext cx="898778" cy="261610"/>
            </a:xfrm>
            <a:prstGeom prst="rect">
              <a:avLst/>
            </a:prstGeom>
            <a:noFill/>
            <a:ln>
              <a:solidFill>
                <a:srgbClr val="1D3D7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BO" sz="11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Criterio</a:t>
              </a:r>
            </a:p>
          </p:txBody>
        </p:sp>
      </p:grpSp>
      <p:sp>
        <p:nvSpPr>
          <p:cNvPr id="52" name="Pergamino: vertical 7">
            <a:extLst>
              <a:ext uri="{FF2B5EF4-FFF2-40B4-BE49-F238E27FC236}">
                <a16:creationId xmlns:a16="http://schemas.microsoft.com/office/drawing/2014/main" id="{7FC39336-CBB3-36E3-D126-F183819E9236}"/>
              </a:ext>
            </a:extLst>
          </p:cNvPr>
          <p:cNvSpPr/>
          <p:nvPr/>
        </p:nvSpPr>
        <p:spPr>
          <a:xfrm>
            <a:off x="8177734" y="3255800"/>
            <a:ext cx="1608992" cy="1254368"/>
          </a:xfrm>
          <a:prstGeom prst="verticalScroll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VALOR O EMISOR</a:t>
            </a:r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161332EA-0C72-13C4-2A00-ED1B93A08C4D}"/>
              </a:ext>
            </a:extLst>
          </p:cNvPr>
          <p:cNvGrpSpPr/>
          <p:nvPr/>
        </p:nvGrpSpPr>
        <p:grpSpPr>
          <a:xfrm>
            <a:off x="10039246" y="3527321"/>
            <a:ext cx="1482398" cy="1177842"/>
            <a:chOff x="9035607" y="3218269"/>
            <a:chExt cx="1482398" cy="1177842"/>
          </a:xfrm>
        </p:grpSpPr>
        <p:sp>
          <p:nvSpPr>
            <p:cNvPr id="54" name="Flecha: a la derecha 9">
              <a:extLst>
                <a:ext uri="{FF2B5EF4-FFF2-40B4-BE49-F238E27FC236}">
                  <a16:creationId xmlns:a16="http://schemas.microsoft.com/office/drawing/2014/main" id="{67CF38DD-9C39-ABED-D0DF-68C05E292590}"/>
                </a:ext>
              </a:extLst>
            </p:cNvPr>
            <p:cNvSpPr/>
            <p:nvPr/>
          </p:nvSpPr>
          <p:spPr>
            <a:xfrm>
              <a:off x="9179131" y="3218269"/>
              <a:ext cx="1204547" cy="597877"/>
            </a:xfrm>
            <a:prstGeom prst="rightArrow">
              <a:avLst/>
            </a:prstGeom>
            <a:solidFill>
              <a:srgbClr val="1D3D7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CuadroTexto 9">
              <a:extLst>
                <a:ext uri="{FF2B5EF4-FFF2-40B4-BE49-F238E27FC236}">
                  <a16:creationId xmlns:a16="http://schemas.microsoft.com/office/drawing/2014/main" id="{B7022DBD-3F97-49B5-EF33-C0BE9A2420D1}"/>
                </a:ext>
              </a:extLst>
            </p:cNvPr>
            <p:cNvSpPr txBox="1"/>
            <p:nvPr/>
          </p:nvSpPr>
          <p:spPr>
            <a:xfrm>
              <a:off x="9035607" y="3965224"/>
              <a:ext cx="1482398" cy="430887"/>
            </a:xfrm>
            <a:prstGeom prst="rect">
              <a:avLst/>
            </a:prstGeom>
            <a:noFill/>
            <a:ln>
              <a:solidFill>
                <a:srgbClr val="1D3D7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BO" sz="11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Información para toma de decisión</a:t>
              </a:r>
            </a:p>
          </p:txBody>
        </p:sp>
      </p:grpSp>
      <p:pic>
        <p:nvPicPr>
          <p:cNvPr id="56" name="Gráfico 38" descr="Checkmark con relleno sólido">
            <a:extLst>
              <a:ext uri="{FF2B5EF4-FFF2-40B4-BE49-F238E27FC236}">
                <a16:creationId xmlns:a16="http://schemas.microsoft.com/office/drawing/2014/main" id="{645638F7-969A-AE6D-FA81-0E69DE3B66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173568" y="3245697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575937" flipV="1">
            <a:off x="-6516629" y="4513150"/>
            <a:ext cx="18288000" cy="6849687"/>
          </a:xfrm>
          <a:custGeom>
            <a:avLst/>
            <a:gdLst/>
            <a:ahLst/>
            <a:cxnLst/>
            <a:rect l="l" t="t" r="r" b="b"/>
            <a:pathLst>
              <a:path w="18288000" h="6849687">
                <a:moveTo>
                  <a:pt x="0" y="6849687"/>
                </a:moveTo>
                <a:lnTo>
                  <a:pt x="18288000" y="6849687"/>
                </a:lnTo>
                <a:lnTo>
                  <a:pt x="18288000" y="0"/>
                </a:lnTo>
                <a:lnTo>
                  <a:pt x="0" y="0"/>
                </a:lnTo>
                <a:lnTo>
                  <a:pt x="0" y="684968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5599" b="-7559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1474" y="4449983"/>
            <a:ext cx="3907098" cy="138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30"/>
              </a:lnSpc>
            </a:pPr>
            <a:r>
              <a:rPr lang="en-US" sz="9108" b="1">
                <a:solidFill>
                  <a:srgbClr val="1F2A44"/>
                </a:solidFill>
                <a:latin typeface="Barlow Bold"/>
                <a:ea typeface="Barlow Bold"/>
                <a:cs typeface="Barlow Bold"/>
                <a:sym typeface="Barlow Bold"/>
              </a:rPr>
              <a:t>ÍNDICE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38891" y="326865"/>
            <a:ext cx="90706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38891" y="1141226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38891" y="1946409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638891" y="2751592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38891" y="3556774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38891" y="4361957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38891" y="5167140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7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545956" y="458267"/>
            <a:ext cx="7467110" cy="514151"/>
            <a:chOff x="0" y="0"/>
            <a:chExt cx="1966646" cy="13541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La ABAV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545956" y="1267692"/>
            <a:ext cx="7467110" cy="514151"/>
            <a:chOff x="0" y="0"/>
            <a:chExt cx="1966646" cy="13541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Indicadores de Interés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45956" y="2072875"/>
            <a:ext cx="7467110" cy="514151"/>
            <a:chOff x="0" y="0"/>
            <a:chExt cx="1966646" cy="13541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El Sistema Financiero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45956" y="2878058"/>
            <a:ext cx="7467110" cy="514151"/>
            <a:chOff x="0" y="0"/>
            <a:chExt cx="1966646" cy="13541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El Mercado Financiero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545956" y="3683240"/>
            <a:ext cx="7467110" cy="514151"/>
            <a:chOff x="0" y="0"/>
            <a:chExt cx="1966646" cy="13541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Financiamiento Indirecto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45956" y="4491064"/>
            <a:ext cx="7467110" cy="514151"/>
            <a:chOff x="0" y="0"/>
            <a:chExt cx="1966646" cy="13541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Financiamiento Directo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45956" y="5293606"/>
            <a:ext cx="7467110" cy="514151"/>
            <a:chOff x="0" y="0"/>
            <a:chExt cx="1966646" cy="13541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Composición del Sistema Financiero Nacional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8638891" y="5972322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8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638891" y="6777505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9545956" y="6098788"/>
            <a:ext cx="7467110" cy="514151"/>
            <a:chOff x="0" y="0"/>
            <a:chExt cx="1966646" cy="13541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Participantes del Mercado de Valores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9545956" y="6903971"/>
            <a:ext cx="7467110" cy="514151"/>
            <a:chOff x="0" y="0"/>
            <a:chExt cx="1966646" cy="135414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Financiamiento a través del Mercado de Valores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8638891" y="7582688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10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9545956" y="7696988"/>
            <a:ext cx="7467110" cy="514151"/>
            <a:chOff x="0" y="0"/>
            <a:chExt cx="1966646" cy="13541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Unidad de Fomento a la Vivienda</a:t>
              </a:r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8638891" y="8387870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11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638891" y="9193053"/>
            <a:ext cx="907066" cy="767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2"/>
              </a:lnSpc>
            </a:pPr>
            <a:r>
              <a:rPr lang="en-US" sz="5102" b="1" i="1">
                <a:solidFill>
                  <a:srgbClr val="E83C27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12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9545956" y="8514336"/>
            <a:ext cx="7467110" cy="514151"/>
            <a:chOff x="0" y="0"/>
            <a:chExt cx="1966646" cy="135414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Prevención de Fraudes y Estafas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9545956" y="9335928"/>
            <a:ext cx="7467110" cy="514151"/>
            <a:chOff x="0" y="0"/>
            <a:chExt cx="1966646" cy="135414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966646" cy="135414"/>
            </a:xfrm>
            <a:custGeom>
              <a:avLst/>
              <a:gdLst/>
              <a:ahLst/>
              <a:cxnLst/>
              <a:rect l="l" t="t" r="r" b="b"/>
              <a:pathLst>
                <a:path w="1966646" h="135414">
                  <a:moveTo>
                    <a:pt x="0" y="0"/>
                  </a:moveTo>
                  <a:lnTo>
                    <a:pt x="1966646" y="0"/>
                  </a:lnTo>
                  <a:lnTo>
                    <a:pt x="1966646" y="135414"/>
                  </a:lnTo>
                  <a:lnTo>
                    <a:pt x="0" y="135414"/>
                  </a:lnTo>
                  <a:close/>
                </a:path>
              </a:pathLst>
            </a:custGeom>
            <a:solidFill>
              <a:srgbClr val="1F2A44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19050"/>
              <a:ext cx="1966646" cy="154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859"/>
                </a:lnSpc>
              </a:pPr>
              <a:r>
                <a:rPr lang="en-US" sz="219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Seguridad Digital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36939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165876" y="7762875"/>
            <a:ext cx="5751360" cy="1997841"/>
          </a:xfrm>
          <a:custGeom>
            <a:avLst/>
            <a:gdLst/>
            <a:ahLst/>
            <a:cxnLst/>
            <a:rect l="l" t="t" r="r" b="b"/>
            <a:pathLst>
              <a:path w="5751360" h="1997841">
                <a:moveTo>
                  <a:pt x="0" y="0"/>
                </a:moveTo>
                <a:lnTo>
                  <a:pt x="5751360" y="0"/>
                </a:lnTo>
                <a:lnTo>
                  <a:pt x="5751360" y="1997841"/>
                </a:lnTo>
                <a:lnTo>
                  <a:pt x="0" y="19978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3122" y="1009650"/>
            <a:ext cx="12104846" cy="2762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ENTIDADES DE DEPÓSITO DE VALORES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528587"/>
            <a:ext cx="11011748" cy="2688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Sociedades anónimas de objeto exclusivo.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Proporcionar la infraestructura, sistemas y procedimientos adecuados para realizar el registro y administración de valores representados mediante anotaciones en cuenta, así como la compensación y liquidación de fondos y valores, resultante de las transacciones.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04171" y="4935033"/>
            <a:ext cx="11874770" cy="4892146"/>
          </a:xfrm>
          <a:custGeom>
            <a:avLst/>
            <a:gdLst/>
            <a:ahLst/>
            <a:cxnLst/>
            <a:rect l="l" t="t" r="r" b="b"/>
            <a:pathLst>
              <a:path w="11874770" h="4892146">
                <a:moveTo>
                  <a:pt x="0" y="0"/>
                </a:moveTo>
                <a:lnTo>
                  <a:pt x="11874770" y="0"/>
                </a:lnTo>
                <a:lnTo>
                  <a:pt x="11874770" y="4892147"/>
                </a:lnTo>
                <a:lnTo>
                  <a:pt x="0" y="48921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3122" y="3482301"/>
            <a:ext cx="12751610" cy="1145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18"/>
              </a:lnSpc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El objeto único y exclusivo de estas sociedades es la prestación de servicios de administración de fondos de inversión, tanto abiertos como cerrados.</a:t>
            </a:r>
          </a:p>
          <a:p>
            <a:pPr algn="l">
              <a:lnSpc>
                <a:spcPts val="3018"/>
              </a:lnSpc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Una SAFI puede administrar uno o varios Fondos de Inversión.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7D7F191F-AD82-3AC4-D175-46E4726E7A40}"/>
              </a:ext>
            </a:extLst>
          </p:cNvPr>
          <p:cNvGrpSpPr/>
          <p:nvPr/>
        </p:nvGrpSpPr>
        <p:grpSpPr>
          <a:xfrm>
            <a:off x="259885" y="3482543"/>
            <a:ext cx="13563342" cy="5754029"/>
            <a:chOff x="-90629" y="3428071"/>
            <a:chExt cx="11512429" cy="4304065"/>
          </a:xfrm>
        </p:grpSpPr>
        <p:pic>
          <p:nvPicPr>
            <p:cNvPr id="8" name="Picture 3" descr="A yellow and blue logo&#10;&#10;AI-generated content may be incorrect.">
              <a:extLst>
                <a:ext uri="{FF2B5EF4-FFF2-40B4-BE49-F238E27FC236}">
                  <a16:creationId xmlns:a16="http://schemas.microsoft.com/office/drawing/2014/main" id="{57484615-8EFD-D501-3BBC-1727D7B11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047" b="31412"/>
            <a:stretch/>
          </p:blipFill>
          <p:spPr>
            <a:xfrm>
              <a:off x="19924" y="3565789"/>
              <a:ext cx="2627117" cy="986234"/>
            </a:xfrm>
            <a:prstGeom prst="rect">
              <a:avLst/>
            </a:prstGeom>
          </p:spPr>
        </p:pic>
        <p:pic>
          <p:nvPicPr>
            <p:cNvPr id="9" name="Picture 8" descr="A green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2E37FD6D-1535-8225-F59C-82BFEAA16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24" y="4869898"/>
              <a:ext cx="2627118" cy="732283"/>
            </a:xfrm>
            <a:prstGeom prst="rect">
              <a:avLst/>
            </a:prstGeom>
          </p:spPr>
        </p:pic>
        <p:pic>
          <p:nvPicPr>
            <p:cNvPr id="10" name="Picture 12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4E4C0C10-FFEF-5B90-AA66-61F8C35E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6" t="25162" r="6184" b="11813"/>
            <a:stretch/>
          </p:blipFill>
          <p:spPr>
            <a:xfrm>
              <a:off x="-90629" y="5920056"/>
              <a:ext cx="2848221" cy="676561"/>
            </a:xfrm>
            <a:prstGeom prst="rect">
              <a:avLst/>
            </a:prstGeom>
          </p:spPr>
        </p:pic>
        <p:pic>
          <p:nvPicPr>
            <p:cNvPr id="11" name="Picture 16" descr="A green rectangular sign with white text&#10;&#10;AI-generated content may be incorrect.">
              <a:extLst>
                <a:ext uri="{FF2B5EF4-FFF2-40B4-BE49-F238E27FC236}">
                  <a16:creationId xmlns:a16="http://schemas.microsoft.com/office/drawing/2014/main" id="{962E55B7-2DAD-0A40-E324-3CA55726A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163" b="34477"/>
            <a:stretch/>
          </p:blipFill>
          <p:spPr>
            <a:xfrm>
              <a:off x="-90629" y="6816815"/>
              <a:ext cx="3093015" cy="915321"/>
            </a:xfrm>
            <a:prstGeom prst="rect">
              <a:avLst/>
            </a:prstGeom>
          </p:spPr>
        </p:pic>
        <p:pic>
          <p:nvPicPr>
            <p:cNvPr id="12" name="Picture 18" descr="A green and black text&#10;&#10;AI-generated content may be incorrect.">
              <a:extLst>
                <a:ext uri="{FF2B5EF4-FFF2-40B4-BE49-F238E27FC236}">
                  <a16:creationId xmlns:a16="http://schemas.microsoft.com/office/drawing/2014/main" id="{5E889F25-DFC6-2980-C575-E01317BA8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787" y="5846688"/>
              <a:ext cx="2949820" cy="823296"/>
            </a:xfrm>
            <a:prstGeom prst="rect">
              <a:avLst/>
            </a:prstGeom>
          </p:spPr>
        </p:pic>
        <p:pic>
          <p:nvPicPr>
            <p:cNvPr id="13" name="Picture 22" descr="A blue elephant with orange text&#10;&#10;AI-generated content may be incorrect.">
              <a:extLst>
                <a:ext uri="{FF2B5EF4-FFF2-40B4-BE49-F238E27FC236}">
                  <a16:creationId xmlns:a16="http://schemas.microsoft.com/office/drawing/2014/main" id="{F5664CC4-359B-5FEA-DFBB-66115ADD2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69" t="11400" r="20019" b="7997"/>
            <a:stretch/>
          </p:blipFill>
          <p:spPr>
            <a:xfrm>
              <a:off x="3051339" y="3428071"/>
              <a:ext cx="2187166" cy="1289681"/>
            </a:xfrm>
            <a:prstGeom prst="rect">
              <a:avLst/>
            </a:prstGeom>
          </p:spPr>
        </p:pic>
        <p:pic>
          <p:nvPicPr>
            <p:cNvPr id="14" name="Picture 26" descr="A green sign with white text&#10;&#10;AI-generated content may be incorrect.">
              <a:extLst>
                <a:ext uri="{FF2B5EF4-FFF2-40B4-BE49-F238E27FC236}">
                  <a16:creationId xmlns:a16="http://schemas.microsoft.com/office/drawing/2014/main" id="{8A178A4A-B097-55AD-FB76-F0D6A18D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1339" y="4860413"/>
              <a:ext cx="2373432" cy="753914"/>
            </a:xfrm>
            <a:prstGeom prst="rect">
              <a:avLst/>
            </a:prstGeom>
          </p:spPr>
        </p:pic>
        <p:pic>
          <p:nvPicPr>
            <p:cNvPr id="15" name="Picture 28" descr="A logo with green and grey gears&#10;&#10;AI-generated content may be incorrect.">
              <a:extLst>
                <a:ext uri="{FF2B5EF4-FFF2-40B4-BE49-F238E27FC236}">
                  <a16:creationId xmlns:a16="http://schemas.microsoft.com/office/drawing/2014/main" id="{2E7B65CD-55EC-0EAA-F8D5-B412891AE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47" b="23349"/>
            <a:stretch/>
          </p:blipFill>
          <p:spPr>
            <a:xfrm>
              <a:off x="5564425" y="3749514"/>
              <a:ext cx="2627117" cy="784340"/>
            </a:xfrm>
            <a:prstGeom prst="rect">
              <a:avLst/>
            </a:prstGeom>
          </p:spPr>
        </p:pic>
        <p:pic>
          <p:nvPicPr>
            <p:cNvPr id="16" name="Picture 30" descr="A logo for a company&#10;&#10;AI-generated content may be incorrect.">
              <a:extLst>
                <a:ext uri="{FF2B5EF4-FFF2-40B4-BE49-F238E27FC236}">
                  <a16:creationId xmlns:a16="http://schemas.microsoft.com/office/drawing/2014/main" id="{EA8D54F2-03C0-DB45-72AA-B41B1ECC3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0" t="11940" r="3210" b="11463"/>
            <a:stretch/>
          </p:blipFill>
          <p:spPr>
            <a:xfrm>
              <a:off x="3041787" y="6816815"/>
              <a:ext cx="2949820" cy="752534"/>
            </a:xfrm>
            <a:prstGeom prst="rect">
              <a:avLst/>
            </a:prstGeom>
          </p:spPr>
        </p:pic>
        <p:pic>
          <p:nvPicPr>
            <p:cNvPr id="17" name="Imagen 7">
              <a:extLst>
                <a:ext uri="{FF2B5EF4-FFF2-40B4-BE49-F238E27FC236}">
                  <a16:creationId xmlns:a16="http://schemas.microsoft.com/office/drawing/2014/main" id="{B322A869-E6B6-45D4-BAC9-009142DD4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991607" y="4881585"/>
              <a:ext cx="2515595" cy="729522"/>
            </a:xfrm>
            <a:prstGeom prst="rect">
              <a:avLst/>
            </a:prstGeom>
          </p:spPr>
        </p:pic>
        <p:pic>
          <p:nvPicPr>
            <p:cNvPr id="18" name="Imagen 11">
              <a:extLst>
                <a:ext uri="{FF2B5EF4-FFF2-40B4-BE49-F238E27FC236}">
                  <a16:creationId xmlns:a16="http://schemas.microsoft.com/office/drawing/2014/main" id="{EEB117BA-7992-DB38-EC4D-33E420BC9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74218" y="3598495"/>
              <a:ext cx="2747582" cy="977787"/>
            </a:xfrm>
            <a:prstGeom prst="rect">
              <a:avLst/>
            </a:prstGeom>
          </p:spPr>
        </p:pic>
        <p:pic>
          <p:nvPicPr>
            <p:cNvPr id="19" name="Imagen 15">
              <a:extLst>
                <a:ext uri="{FF2B5EF4-FFF2-40B4-BE49-F238E27FC236}">
                  <a16:creationId xmlns:a16="http://schemas.microsoft.com/office/drawing/2014/main" id="{77CF646D-A517-9457-DEC6-B4E4507C6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959146" y="5528473"/>
              <a:ext cx="2260715" cy="508932"/>
            </a:xfrm>
            <a:prstGeom prst="rect">
              <a:avLst/>
            </a:prstGeom>
          </p:spPr>
        </p:pic>
        <p:pic>
          <p:nvPicPr>
            <p:cNvPr id="20" name="Imagen 21">
              <a:extLst>
                <a:ext uri="{FF2B5EF4-FFF2-40B4-BE49-F238E27FC236}">
                  <a16:creationId xmlns:a16="http://schemas.microsoft.com/office/drawing/2014/main" id="{D25C2DEE-83BA-FFAF-D07C-18E41A2FE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14354" y="5920056"/>
              <a:ext cx="2070100" cy="977900"/>
            </a:xfrm>
            <a:prstGeom prst="rect">
              <a:avLst/>
            </a:prstGeom>
          </p:spPr>
        </p:pic>
        <p:sp>
          <p:nvSpPr>
            <p:cNvPr id="21" name="CuadroTexto 22">
              <a:extLst>
                <a:ext uri="{FF2B5EF4-FFF2-40B4-BE49-F238E27FC236}">
                  <a16:creationId xmlns:a16="http://schemas.microsoft.com/office/drawing/2014/main" id="{E38F4C7F-7177-0ECC-E0D6-C19A5EAEF9C6}"/>
                </a:ext>
              </a:extLst>
            </p:cNvPr>
            <p:cNvSpPr txBox="1"/>
            <p:nvPr/>
          </p:nvSpPr>
          <p:spPr>
            <a:xfrm>
              <a:off x="9366820" y="6597088"/>
              <a:ext cx="1751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BO" dirty="0"/>
                <a:t>AICC SAFI S.A.</a:t>
              </a:r>
            </a:p>
          </p:txBody>
        </p: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8DEFB826-0A13-C815-C3AC-9EF6A805E48D}"/>
                </a:ext>
              </a:extLst>
            </p:cNvPr>
            <p:cNvCxnSpPr/>
            <p:nvPr/>
          </p:nvCxnSpPr>
          <p:spPr>
            <a:xfrm>
              <a:off x="8558572" y="3428071"/>
              <a:ext cx="0" cy="430406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3122" y="3482301"/>
            <a:ext cx="12751610" cy="5336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18"/>
              </a:lnSpc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Fondos de Inversión: </a:t>
            </a:r>
          </a:p>
          <a:p>
            <a:pPr marL="465517" lvl="1" indent="-232758" algn="l">
              <a:lnSpc>
                <a:spcPts val="3018"/>
              </a:lnSpc>
              <a:buFont typeface="Arial"/>
              <a:buChar char="•"/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Patrimonio común autónomo y separado de la sociedad administradora.</a:t>
            </a:r>
          </a:p>
          <a:p>
            <a:pPr marL="465517" lvl="1" indent="-232758" algn="l">
              <a:lnSpc>
                <a:spcPts val="3018"/>
              </a:lnSpc>
              <a:buFont typeface="Arial"/>
              <a:buChar char="•"/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Constituido por los aportes de personas naturales o jurídicas.</a:t>
            </a:r>
          </a:p>
          <a:p>
            <a:pPr marL="465517" lvl="1" indent="-232758" algn="l">
              <a:lnSpc>
                <a:spcPts val="3018"/>
              </a:lnSpc>
              <a:buFont typeface="Arial"/>
              <a:buChar char="•"/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Serán invertidos en el Mercado de Valores y posteriormente repartidos a los participantes con el rendimiento generado según el número de cuotas de participación que tenga cada uno de ellos.</a:t>
            </a:r>
          </a:p>
          <a:p>
            <a:pPr algn="l">
              <a:lnSpc>
                <a:spcPts val="3018"/>
              </a:lnSpc>
            </a:pPr>
            <a:endParaRPr lang="en-US" sz="2156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018"/>
              </a:lnSpc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Fondos de Inversión Abiertos (FIAs):</a:t>
            </a:r>
          </a:p>
          <a:p>
            <a:pPr marL="465517" lvl="1" indent="-232758" algn="l">
              <a:lnSpc>
                <a:spcPts val="3018"/>
              </a:lnSpc>
              <a:buFont typeface="Arial"/>
              <a:buChar char="•"/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Fondo cuyo patrimonio es variable y en el que las Cuotas de Participación colocadas entre el público son redimibles directamente por el Fondo, siendo su plazo de duración indefinido.</a:t>
            </a:r>
          </a:p>
          <a:p>
            <a:pPr algn="l">
              <a:lnSpc>
                <a:spcPts val="3018"/>
              </a:lnSpc>
            </a:pPr>
            <a:endParaRPr lang="en-US" sz="2156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018"/>
              </a:lnSpc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Fondos de Inversión Cerrados (FICs):</a:t>
            </a:r>
          </a:p>
          <a:p>
            <a:pPr marL="465517" lvl="1" indent="-232758" algn="l">
              <a:lnSpc>
                <a:spcPts val="3018"/>
              </a:lnSpc>
              <a:buFont typeface="Arial"/>
              <a:buChar char="•"/>
            </a:pPr>
            <a:r>
              <a:rPr lang="en-US" sz="2156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Fondo cuyo patrimonio es fijo y las Cuotas de Participación colocadas entre el público no son redimibles directamente por el Fondo. Sus cuotas son “Valores” negociables en la Bolsa. </a:t>
            </a:r>
          </a:p>
          <a:p>
            <a:pPr algn="l">
              <a:lnSpc>
                <a:spcPts val="3018"/>
              </a:lnSpc>
            </a:pPr>
            <a:endParaRPr lang="en-US" sz="2156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7" name="Object 7"/>
          <p:cNvGraphicFramePr/>
          <p:nvPr>
            <p:extLst>
              <p:ext uri="{D42A27DB-BD31-4B8C-83A1-F6EECF244321}">
                <p14:modId xmlns:p14="http://schemas.microsoft.com/office/powerpoint/2010/main" val="3212610590"/>
              </p:ext>
            </p:extLst>
          </p:nvPr>
        </p:nvGraphicFramePr>
        <p:xfrm>
          <a:off x="565150" y="3429000"/>
          <a:ext cx="16230600" cy="656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9469100" imgH="9804400" progId="Excel.Sheet.12">
                  <p:embed/>
                </p:oleObj>
              </mc:Choice>
              <mc:Fallback>
                <p:oleObj name="Worksheet" r:id="rId4" imgW="19469100" imgH="9804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5150" y="3429000"/>
                        <a:ext cx="16230600" cy="6564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04123" y="3659052"/>
            <a:ext cx="13074865" cy="5040032"/>
          </a:xfrm>
          <a:custGeom>
            <a:avLst/>
            <a:gdLst/>
            <a:ahLst/>
            <a:cxnLst/>
            <a:rect l="l" t="t" r="r" b="b"/>
            <a:pathLst>
              <a:path w="13074865" h="5040032">
                <a:moveTo>
                  <a:pt x="0" y="0"/>
                </a:moveTo>
                <a:lnTo>
                  <a:pt x="13074866" y="0"/>
                </a:lnTo>
                <a:lnTo>
                  <a:pt x="13074866" y="5040032"/>
                </a:lnTo>
                <a:lnTo>
                  <a:pt x="0" y="50400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56732" y="3568950"/>
            <a:ext cx="13169648" cy="5220236"/>
          </a:xfrm>
          <a:custGeom>
            <a:avLst/>
            <a:gdLst/>
            <a:ahLst/>
            <a:cxnLst/>
            <a:rect l="l" t="t" r="r" b="b"/>
            <a:pathLst>
              <a:path w="13169648" h="5220236">
                <a:moveTo>
                  <a:pt x="0" y="0"/>
                </a:moveTo>
                <a:lnTo>
                  <a:pt x="13169648" y="0"/>
                </a:lnTo>
                <a:lnTo>
                  <a:pt x="13169648" y="5220236"/>
                </a:lnTo>
                <a:lnTo>
                  <a:pt x="0" y="5220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80294" y="3669738"/>
            <a:ext cx="12522524" cy="5018661"/>
          </a:xfrm>
          <a:custGeom>
            <a:avLst/>
            <a:gdLst/>
            <a:ahLst/>
            <a:cxnLst/>
            <a:rect l="l" t="t" r="r" b="b"/>
            <a:pathLst>
              <a:path w="12522524" h="5018661">
                <a:moveTo>
                  <a:pt x="0" y="0"/>
                </a:moveTo>
                <a:lnTo>
                  <a:pt x="12522524" y="0"/>
                </a:lnTo>
                <a:lnTo>
                  <a:pt x="12522524" y="5018661"/>
                </a:lnTo>
                <a:lnTo>
                  <a:pt x="0" y="50186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83122" y="3197317"/>
            <a:ext cx="10999658" cy="6575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31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Características:</a:t>
            </a:r>
          </a:p>
          <a:p>
            <a:pPr algn="l">
              <a:lnSpc>
                <a:spcPts val="3244"/>
              </a:lnSpc>
            </a:pPr>
            <a:endParaRPr lang="en-US" sz="2317" b="1">
              <a:solidFill>
                <a:srgbClr val="100F0D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l">
              <a:lnSpc>
                <a:spcPts val="3244"/>
              </a:lnSpc>
            </a:pPr>
            <a:r>
              <a:rPr lang="en-US" sz="231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Diversificación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Una cartera de inversiones bien diversificada permite minimizar los riesgos de la misma.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 disminuye el riesgo inherente a cada documento, desplazando el mismo al conjunto de la cartera.</a:t>
            </a:r>
          </a:p>
          <a:p>
            <a:pPr algn="l">
              <a:lnSpc>
                <a:spcPts val="3244"/>
              </a:lnSpc>
            </a:pPr>
            <a:endParaRPr lang="en-US" sz="231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244"/>
              </a:lnSpc>
            </a:pPr>
            <a:r>
              <a:rPr lang="en-US" sz="231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Invirtiendo en distintos títulos en cuanto a: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Tipo de instrumento.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Emisor.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Sector económico del emisor.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Moneda.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Ubicación geográfica.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Plazo a vencimiento.</a:t>
            </a:r>
          </a:p>
          <a:p>
            <a:pPr marL="500296" lvl="1" indent="-250148" algn="l">
              <a:lnSpc>
                <a:spcPts val="3244"/>
              </a:lnSpc>
              <a:buFont typeface="Arial"/>
              <a:buChar char="•"/>
            </a:pPr>
            <a:r>
              <a:rPr lang="en-US" sz="231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Calificación de riesgo.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489110"/>
            <a:ext cx="11550434" cy="558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06"/>
              </a:lnSpc>
            </a:pPr>
            <a:r>
              <a:rPr lang="en-US" sz="2433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Beneficios:</a:t>
            </a:r>
          </a:p>
          <a:p>
            <a:pPr algn="l">
              <a:lnSpc>
                <a:spcPts val="3406"/>
              </a:lnSpc>
            </a:pPr>
            <a:endParaRPr lang="en-US" sz="2433" b="1">
              <a:solidFill>
                <a:srgbClr val="100F0D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Acceso al Mercado de Valores(inversión colectiva, montos menores para participar como un inversionista grande).</a:t>
            </a: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Acceso a la diversificación de las inversiones, tanto para pequeños como grandes inversionistas.</a:t>
            </a: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Rendimientos atractivos y competitivos.</a:t>
            </a: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Acceso a la liquidez.</a:t>
            </a: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Administración profesional de inversiones.</a:t>
            </a: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Transparencia en las inversiones y acceso a la información para la toma de decisiones.</a:t>
            </a:r>
          </a:p>
          <a:p>
            <a:pPr marL="525347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Canalización adecuada del ahorro hacia la inversión en beneficio del sector productivo del  país.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96836" y="-124966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529907" y="1035941"/>
            <a:ext cx="8222359" cy="822235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2883642" y="1035941"/>
            <a:ext cx="6058435" cy="145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1. LA ABAV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83642" y="3272332"/>
            <a:ext cx="5621961" cy="5374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Es una entidad que reúne a las Agencias de Bolsa, SAFIs, Sociedades de Titularización y cualquier otra sociedad relacionada al Mercado de Valores. 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Busca la cooperación mutua entre asociados con el fin de fomentar el desarrollo y fortalecimiento del Mercado de Valores en el país.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Asociados:</a:t>
            </a:r>
          </a:p>
          <a:p>
            <a:pPr marL="1091287" lvl="2" indent="-363762" algn="l">
              <a:lnSpc>
                <a:spcPts val="3538"/>
              </a:lnSpc>
              <a:buFont typeface="Arial"/>
              <a:buChar char="⚬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10 Agencias de bolsa.</a:t>
            </a:r>
          </a:p>
          <a:p>
            <a:pPr marL="1091287" lvl="2" indent="-363762" algn="l">
              <a:lnSpc>
                <a:spcPts val="3538"/>
              </a:lnSpc>
              <a:buFont typeface="Arial"/>
              <a:buChar char="⚬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11 SAFIs.</a:t>
            </a:r>
          </a:p>
        </p:txBody>
      </p:sp>
      <p:sp>
        <p:nvSpPr>
          <p:cNvPr id="9" name="Freeform 9"/>
          <p:cNvSpPr/>
          <p:nvPr/>
        </p:nvSpPr>
        <p:spPr>
          <a:xfrm>
            <a:off x="167260" y="697845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546464" y="4595262"/>
            <a:ext cx="3167613" cy="3167613"/>
          </a:xfrm>
          <a:custGeom>
            <a:avLst/>
            <a:gdLst/>
            <a:ahLst/>
            <a:cxnLst/>
            <a:rect l="l" t="t" r="r" b="b"/>
            <a:pathLst>
              <a:path w="3167613" h="3167613">
                <a:moveTo>
                  <a:pt x="0" y="0"/>
                </a:moveTo>
                <a:lnTo>
                  <a:pt x="3167613" y="0"/>
                </a:lnTo>
                <a:lnTo>
                  <a:pt x="3167613" y="3167613"/>
                </a:lnTo>
                <a:lnTo>
                  <a:pt x="0" y="31676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3122" y="505896"/>
            <a:ext cx="13563342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Administradoras de Fondos de Inversión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338530"/>
            <a:ext cx="11550434" cy="3424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06"/>
              </a:lnSpc>
            </a:pPr>
            <a:r>
              <a:rPr lang="en-US" sz="2433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Riesgos:</a:t>
            </a:r>
          </a:p>
          <a:p>
            <a:pPr algn="l">
              <a:lnSpc>
                <a:spcPts val="3406"/>
              </a:lnSpc>
            </a:pPr>
            <a:endParaRPr lang="en-US" sz="2433" b="1">
              <a:solidFill>
                <a:srgbClr val="100F0D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marL="525348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Riesgo de crédito del emisor</a:t>
            </a: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 (Riesgo de quiebra): riesgo de no pago de los flujos que promete la inversión.</a:t>
            </a:r>
          </a:p>
          <a:p>
            <a:pPr marL="525348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Riesgo por iliquidez del valor</a:t>
            </a: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: riesgo por pérdida por venta apresurada de un Valor, ante situaciones de iliquidez.</a:t>
            </a:r>
          </a:p>
          <a:p>
            <a:pPr marL="525348" lvl="1" indent="-262674" algn="l">
              <a:lnSpc>
                <a:spcPts val="3406"/>
              </a:lnSpc>
              <a:buFont typeface="Arial"/>
              <a:buChar char="•"/>
            </a:pPr>
            <a:r>
              <a:rPr lang="en-US" sz="2433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Riesgo de mercado: </a:t>
            </a:r>
            <a:r>
              <a:rPr lang="en-US" sz="2433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riesgo de fluctuaciones del precio y rentabilidad de los valores como consecuencia de las expectativas de los mercados.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424756" y="4410814"/>
            <a:ext cx="3411029" cy="3411029"/>
          </a:xfrm>
          <a:custGeom>
            <a:avLst/>
            <a:gdLst/>
            <a:ahLst/>
            <a:cxnLst/>
            <a:rect l="l" t="t" r="r" b="b"/>
            <a:pathLst>
              <a:path w="3411029" h="3411029">
                <a:moveTo>
                  <a:pt x="0" y="0"/>
                </a:moveTo>
                <a:lnTo>
                  <a:pt x="3411029" y="0"/>
                </a:lnTo>
                <a:lnTo>
                  <a:pt x="3411029" y="3411029"/>
                </a:lnTo>
                <a:lnTo>
                  <a:pt x="0" y="34110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8670811"/>
            <a:ext cx="2902886" cy="1174978"/>
          </a:xfrm>
          <a:custGeom>
            <a:avLst/>
            <a:gdLst/>
            <a:ahLst/>
            <a:cxnLst/>
            <a:rect l="l" t="t" r="r" b="b"/>
            <a:pathLst>
              <a:path w="2902886" h="1174978">
                <a:moveTo>
                  <a:pt x="0" y="0"/>
                </a:moveTo>
                <a:lnTo>
                  <a:pt x="2902886" y="0"/>
                </a:lnTo>
                <a:lnTo>
                  <a:pt x="2902886" y="1174978"/>
                </a:lnTo>
                <a:lnTo>
                  <a:pt x="0" y="11749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036355" y="8670811"/>
            <a:ext cx="4010402" cy="1174978"/>
          </a:xfrm>
          <a:custGeom>
            <a:avLst/>
            <a:gdLst/>
            <a:ahLst/>
            <a:cxnLst/>
            <a:rect l="l" t="t" r="r" b="b"/>
            <a:pathLst>
              <a:path w="4010402" h="1174978">
                <a:moveTo>
                  <a:pt x="0" y="0"/>
                </a:moveTo>
                <a:lnTo>
                  <a:pt x="4010402" y="0"/>
                </a:lnTo>
                <a:lnTo>
                  <a:pt x="4010402" y="1174978"/>
                </a:lnTo>
                <a:lnTo>
                  <a:pt x="0" y="11749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151657" y="8670811"/>
            <a:ext cx="2343803" cy="1174978"/>
          </a:xfrm>
          <a:custGeom>
            <a:avLst/>
            <a:gdLst/>
            <a:ahLst/>
            <a:cxnLst/>
            <a:rect l="l" t="t" r="r" b="b"/>
            <a:pathLst>
              <a:path w="2343803" h="1174978">
                <a:moveTo>
                  <a:pt x="0" y="0"/>
                </a:moveTo>
                <a:lnTo>
                  <a:pt x="2343804" y="0"/>
                </a:lnTo>
                <a:lnTo>
                  <a:pt x="2343804" y="1174978"/>
                </a:lnTo>
                <a:lnTo>
                  <a:pt x="0" y="11749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83122" y="1028700"/>
            <a:ext cx="12104846" cy="2909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SOCIEDADES DE TITULARIZACIÓN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344139"/>
            <a:ext cx="12059267" cy="4031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Sociedades anónimas.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Representar y administrar patrimonios autónomos constituidos a partir de procesos de titularización. </a:t>
            </a:r>
          </a:p>
          <a:p>
            <a:pPr algn="l">
              <a:lnSpc>
                <a:spcPts val="3538"/>
              </a:lnSpc>
            </a:pPr>
            <a:endParaRPr lang="en-US" sz="25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Encargadas de constituir el patrimonio autónomo, emitir los valores respaldados por los activos que conforman el patrimonio autónomo, cancelar las obligaciones emergentes de los valores emitidos y relacionarse jurídicamente con los inversionistas.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7702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848840" y="1028700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78444" y="5143500"/>
            <a:ext cx="10559779" cy="4772513"/>
          </a:xfrm>
          <a:custGeom>
            <a:avLst/>
            <a:gdLst/>
            <a:ahLst/>
            <a:cxnLst/>
            <a:rect l="l" t="t" r="r" b="b"/>
            <a:pathLst>
              <a:path w="10559779" h="4772513">
                <a:moveTo>
                  <a:pt x="0" y="0"/>
                </a:moveTo>
                <a:lnTo>
                  <a:pt x="10559779" y="0"/>
                </a:lnTo>
                <a:lnTo>
                  <a:pt x="10559779" y="4772513"/>
                </a:lnTo>
                <a:lnTo>
                  <a:pt x="0" y="47725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3122" y="1028700"/>
            <a:ext cx="12104846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65"/>
              </a:lnSpc>
            </a:pPr>
            <a:r>
              <a:rPr lang="en-US" sz="9554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ASFI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656234"/>
            <a:ext cx="12059267" cy="2240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La Autoridad Supervisora del Sistema Financiero se encarga de: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Regular.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Supervisar.</a:t>
            </a:r>
          </a:p>
          <a:p>
            <a:pPr marL="545644" lvl="1" indent="-272822" algn="l">
              <a:lnSpc>
                <a:spcPts val="3538"/>
              </a:lnSpc>
              <a:buFont typeface="Arial"/>
              <a:buChar char="•"/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Controlar.</a:t>
            </a:r>
          </a:p>
          <a:p>
            <a:pPr algn="l">
              <a:lnSpc>
                <a:spcPts val="3538"/>
              </a:lnSpc>
            </a:pPr>
            <a:r>
              <a:rPr lang="en-US" sz="25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Todas las actividades del sistema financiero.</a:t>
            </a:r>
          </a:p>
        </p:txBody>
      </p:sp>
      <p:sp>
        <p:nvSpPr>
          <p:cNvPr id="9" name="Freeform 9"/>
          <p:cNvSpPr/>
          <p:nvPr/>
        </p:nvSpPr>
        <p:spPr>
          <a:xfrm>
            <a:off x="14286069" y="5574449"/>
            <a:ext cx="3745552" cy="1740438"/>
          </a:xfrm>
          <a:custGeom>
            <a:avLst/>
            <a:gdLst/>
            <a:ahLst/>
            <a:cxnLst/>
            <a:rect l="l" t="t" r="r" b="b"/>
            <a:pathLst>
              <a:path w="3745552" h="1740438">
                <a:moveTo>
                  <a:pt x="0" y="0"/>
                </a:moveTo>
                <a:lnTo>
                  <a:pt x="3745552" y="0"/>
                </a:lnTo>
                <a:lnTo>
                  <a:pt x="3745552" y="1740439"/>
                </a:lnTo>
                <a:lnTo>
                  <a:pt x="0" y="17404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VALORES DEUDA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5602322"/>
            <a:ext cx="15643918" cy="1953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8"/>
              </a:lnSpc>
            </a:pPr>
            <a:r>
              <a:rPr lang="en-US" sz="22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Un Programa de Emisiones es un plan de múltiples emisiones, ya sea para Bonos o Pagarés Bursátiles, de un mismo emisor por un período de tiempo de hasta tres años (similar a una línea de crédito).</a:t>
            </a:r>
          </a:p>
          <a:p>
            <a:pPr algn="l">
              <a:lnSpc>
                <a:spcPts val="3118"/>
              </a:lnSpc>
            </a:pPr>
            <a:endParaRPr lang="en-US" sz="222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118"/>
              </a:lnSpc>
            </a:pPr>
            <a:r>
              <a:rPr lang="en-US" sz="222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La Emisión de Valores representa una deuda financiera que puede ser estructurada de acuerdo a las necesidades del emisor y ofertada a través del mercado de valores. Una Emisión de Valores forma parte de un Programa de Emisiones.</a:t>
            </a:r>
          </a:p>
        </p:txBody>
      </p:sp>
      <p:sp>
        <p:nvSpPr>
          <p:cNvPr id="5" name="Freeform 5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4694249"/>
            <a:ext cx="14043064" cy="4564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36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Tipos de valores deuda:</a:t>
            </a:r>
          </a:p>
          <a:p>
            <a:pPr algn="l">
              <a:lnSpc>
                <a:spcPts val="3315"/>
              </a:lnSpc>
            </a:pPr>
            <a:r>
              <a:rPr lang="en-US" sz="236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Bonos: </a:t>
            </a:r>
          </a:p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Brindan financiamiento a plazos mayores a 360 días.</a:t>
            </a:r>
          </a:p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Periódicamente se pagan cupones que pueden ser por intereses únicamente o por capital e intereses.</a:t>
            </a:r>
          </a:p>
          <a:p>
            <a:pPr algn="l">
              <a:lnSpc>
                <a:spcPts val="3315"/>
              </a:lnSpc>
            </a:pPr>
            <a:endParaRPr lang="en-US" sz="236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Bonos Corporativos (BLP) </a:t>
            </a:r>
          </a:p>
          <a:p>
            <a:pPr marL="511242" lvl="1" indent="-255621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Pagos periódicos de intereses.</a:t>
            </a:r>
          </a:p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Bonos Subordinados (BBB) </a:t>
            </a:r>
          </a:p>
          <a:p>
            <a:pPr marL="511242" lvl="1" indent="-255621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Emitidos por entidades bancarias.</a:t>
            </a:r>
          </a:p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Bonos Participativos (BPB) </a:t>
            </a:r>
          </a:p>
          <a:p>
            <a:pPr marL="511242" lvl="1" indent="-255621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Pago de interés variable relacionado con desarrollo económico y financiero.</a:t>
            </a:r>
          </a:p>
        </p:txBody>
      </p:sp>
      <p:sp>
        <p:nvSpPr>
          <p:cNvPr id="4" name="Freeform 4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103778" y="6425460"/>
            <a:ext cx="3935971" cy="2832840"/>
          </a:xfrm>
          <a:custGeom>
            <a:avLst/>
            <a:gdLst/>
            <a:ahLst/>
            <a:cxnLst/>
            <a:rect l="l" t="t" r="r" b="b"/>
            <a:pathLst>
              <a:path w="3935971" h="2832840">
                <a:moveTo>
                  <a:pt x="0" y="0"/>
                </a:moveTo>
                <a:lnTo>
                  <a:pt x="3935971" y="0"/>
                </a:lnTo>
                <a:lnTo>
                  <a:pt x="3935971" y="2832840"/>
                </a:lnTo>
                <a:lnTo>
                  <a:pt x="0" y="28328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VALORES DEUDA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30217" y="4975034"/>
            <a:ext cx="8115300" cy="3638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9"/>
              </a:lnSpc>
            </a:pPr>
            <a:r>
              <a:rPr lang="en-US" sz="2935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Tipos de valores deuda:</a:t>
            </a:r>
          </a:p>
          <a:p>
            <a:pPr algn="l">
              <a:lnSpc>
                <a:spcPts val="4109"/>
              </a:lnSpc>
            </a:pPr>
            <a:r>
              <a:rPr lang="en-US" sz="2935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Pagarés Bursátiles: 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Brindan alternativas de financiamiento.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Mismos lineamientos que los bonos.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No superan los 360 días. 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Operaciones de corto plazo. 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 devuelve el capital más intereses.</a:t>
            </a:r>
          </a:p>
        </p:txBody>
      </p:sp>
      <p:sp>
        <p:nvSpPr>
          <p:cNvPr id="4" name="Freeform 4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11605" y="4751399"/>
            <a:ext cx="5329521" cy="3700724"/>
          </a:xfrm>
          <a:custGeom>
            <a:avLst/>
            <a:gdLst/>
            <a:ahLst/>
            <a:cxnLst/>
            <a:rect l="l" t="t" r="r" b="b"/>
            <a:pathLst>
              <a:path w="5329521" h="3700724">
                <a:moveTo>
                  <a:pt x="0" y="0"/>
                </a:moveTo>
                <a:lnTo>
                  <a:pt x="5329521" y="0"/>
                </a:lnTo>
                <a:lnTo>
                  <a:pt x="5329521" y="3700724"/>
                </a:lnTo>
                <a:lnTo>
                  <a:pt x="0" y="37007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VALORES DEUDA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11605" y="5051234"/>
            <a:ext cx="5168299" cy="3588774"/>
          </a:xfrm>
          <a:custGeom>
            <a:avLst/>
            <a:gdLst/>
            <a:ahLst/>
            <a:cxnLst/>
            <a:rect l="l" t="t" r="r" b="b"/>
            <a:pathLst>
              <a:path w="5168299" h="3588774">
                <a:moveTo>
                  <a:pt x="0" y="0"/>
                </a:moveTo>
                <a:lnTo>
                  <a:pt x="5168299" y="0"/>
                </a:lnTo>
                <a:lnTo>
                  <a:pt x="5168299" y="3588775"/>
                </a:lnTo>
                <a:lnTo>
                  <a:pt x="0" y="35887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30217" y="4975034"/>
            <a:ext cx="8115300" cy="2599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9"/>
              </a:lnSpc>
            </a:pPr>
            <a:r>
              <a:rPr lang="en-US" sz="2935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Tipos de valores deuda:</a:t>
            </a:r>
          </a:p>
          <a:p>
            <a:pPr algn="l">
              <a:lnSpc>
                <a:spcPts val="4109"/>
              </a:lnSpc>
            </a:pPr>
            <a:r>
              <a:rPr lang="en-US" sz="2935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Valores de titularización: 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Contenido Crediticio.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Participación (renta variable).</a:t>
            </a:r>
          </a:p>
          <a:p>
            <a:pPr marL="633744" lvl="1" indent="-316872" algn="l">
              <a:lnSpc>
                <a:spcPts val="4109"/>
              </a:lnSpc>
              <a:buFont typeface="Arial"/>
              <a:buChar char="•"/>
            </a:pPr>
            <a:r>
              <a:rPr lang="en-US" sz="2935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Mixtos.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VALORES DEUDA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4694249"/>
            <a:ext cx="14043064" cy="3768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Ventajas: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Condiciones diseñadas a medida.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Plazos de financiamiento más largos (eventualmente).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Costos financieros menores (eventualmente).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Mecanismos de cobertura.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Mejora de la imagen corporativa.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No hay restricción porcentual de endeudamiento sobre el Patrimonio del financiador. Depende básicamente de la calificación de riesgo y políticas de inversión del inversionista que adquirirá los valores.</a:t>
            </a:r>
          </a:p>
        </p:txBody>
      </p:sp>
      <p:sp>
        <p:nvSpPr>
          <p:cNvPr id="4" name="Freeform 4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VALORES DEUDA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PROCESO DE EMISIÓN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  <p:graphicFrame>
        <p:nvGraphicFramePr>
          <p:cNvPr id="7" name="Marcador de contenido 7">
            <a:extLst>
              <a:ext uri="{FF2B5EF4-FFF2-40B4-BE49-F238E27FC236}">
                <a16:creationId xmlns:a16="http://schemas.microsoft.com/office/drawing/2014/main" id="{8D3E6E0D-783F-CE55-A32E-6168C9EA45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3419826"/>
              </p:ext>
            </p:extLst>
          </p:nvPr>
        </p:nvGraphicFramePr>
        <p:xfrm>
          <a:off x="3163910" y="1485900"/>
          <a:ext cx="13426033" cy="7794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Rectángulo redondeado 16">
            <a:extLst>
              <a:ext uri="{FF2B5EF4-FFF2-40B4-BE49-F238E27FC236}">
                <a16:creationId xmlns:a16="http://schemas.microsoft.com/office/drawing/2014/main" id="{83072336-45D8-BA55-6697-018408F3E7D6}"/>
              </a:ext>
            </a:extLst>
          </p:cNvPr>
          <p:cNvSpPr/>
          <p:nvPr/>
        </p:nvSpPr>
        <p:spPr>
          <a:xfrm>
            <a:off x="3163911" y="6544664"/>
            <a:ext cx="5370490" cy="2256436"/>
          </a:xfrm>
          <a:prstGeom prst="roundRect">
            <a:avLst/>
          </a:prstGeom>
          <a:solidFill>
            <a:srgbClr val="B6D1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Diseño de características de los valores (Bonos, Pagarés Bursátiles o de Mesa de Negociación)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Diseño de mecanismos de cobertura y pago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Definición de compromisos financieros y legales</a:t>
            </a:r>
          </a:p>
        </p:txBody>
      </p:sp>
      <p:sp>
        <p:nvSpPr>
          <p:cNvPr id="9" name="Rectángulo redondeado 20">
            <a:extLst>
              <a:ext uri="{FF2B5EF4-FFF2-40B4-BE49-F238E27FC236}">
                <a16:creationId xmlns:a16="http://schemas.microsoft.com/office/drawing/2014/main" id="{D9EAFE36-46B1-08AF-9673-05364B7A50AD}"/>
              </a:ext>
            </a:extLst>
          </p:cNvPr>
          <p:cNvSpPr/>
          <p:nvPr/>
        </p:nvSpPr>
        <p:spPr>
          <a:xfrm>
            <a:off x="9753601" y="6544664"/>
            <a:ext cx="6345653" cy="3072720"/>
          </a:xfrm>
          <a:prstGeom prst="roundRect">
            <a:avLst/>
          </a:prstGeom>
          <a:solidFill>
            <a:srgbClr val="B6D1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Instancias internas de la emisión (Accionistas, Directorios, Asociados, etc.)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Autoridad de Supervisión del Sistema Financiero (ASFI)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Bolsa Boliviana de Valores S.A. (BBV)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BO" dirty="0">
                <a:solidFill>
                  <a:schemeClr val="tx1"/>
                </a:solidFill>
                <a:latin typeface="Atwic" pitchFamily="2" charset="77"/>
              </a:rPr>
              <a:t>Entidad de Depósito de Valores S.A. (EDV)</a:t>
            </a:r>
          </a:p>
        </p:txBody>
      </p:sp>
      <p:cxnSp>
        <p:nvCxnSpPr>
          <p:cNvPr id="10" name="Conector angular 9">
            <a:extLst>
              <a:ext uri="{FF2B5EF4-FFF2-40B4-BE49-F238E27FC236}">
                <a16:creationId xmlns:a16="http://schemas.microsoft.com/office/drawing/2014/main" id="{6AD05D68-D921-AF81-434A-E9ECEBB3A6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32221" y="6034606"/>
            <a:ext cx="535364" cy="48475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r 19">
            <a:extLst>
              <a:ext uri="{FF2B5EF4-FFF2-40B4-BE49-F238E27FC236}">
                <a16:creationId xmlns:a16="http://schemas.microsoft.com/office/drawing/2014/main" id="{89E17C8A-B136-83D4-136E-0DA902BAA7B8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859047" y="6175695"/>
            <a:ext cx="535365" cy="2025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aphicFrame>
        <p:nvGraphicFramePr>
          <p:cNvPr id="4" name="Object 4"/>
          <p:cNvGraphicFramePr/>
          <p:nvPr/>
        </p:nvGraphicFramePr>
        <p:xfrm>
          <a:off x="6464421" y="560866"/>
          <a:ext cx="16230600" cy="8109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9469100" imgH="11353800" progId="Excel.Sheet.12">
                  <p:embed/>
                </p:oleObj>
              </mc:Choice>
              <mc:Fallback>
                <p:oleObj name="Worksheet" r:id="rId5" imgW="19469100" imgH="11353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64421" y="560866"/>
                        <a:ext cx="16230600" cy="81090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243453" y="6404544"/>
            <a:ext cx="5199706" cy="67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73"/>
              </a:lnSpc>
            </a:pPr>
            <a:r>
              <a:rPr lang="en-US" sz="1909" b="1" i="1" spc="53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CARACTERÍSTICAS GENERALES DE LA EMISIÓN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3453" y="4522959"/>
            <a:ext cx="5972491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28734" y="-1068554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64768" y="100965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2. INDICADORES DE INTERÉS</a:t>
            </a:r>
          </a:p>
        </p:txBody>
      </p:sp>
      <p:sp>
        <p:nvSpPr>
          <p:cNvPr id="6" name="Freeform 6"/>
          <p:cNvSpPr/>
          <p:nvPr/>
        </p:nvSpPr>
        <p:spPr>
          <a:xfrm>
            <a:off x="167260" y="697845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04422" y="2162175"/>
            <a:ext cx="8983233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VALOR DE CARTERA ADMINISTRADO / PIB</a:t>
            </a:r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9DD6FF46-37D3-8C60-1AE5-603C8C44E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04917"/>
              </p:ext>
            </p:extLst>
          </p:nvPr>
        </p:nvGraphicFramePr>
        <p:xfrm>
          <a:off x="2890981" y="1303297"/>
          <a:ext cx="3967019" cy="3790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98971858-0B8B-5FB4-CF19-8C3CF700DC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0772667"/>
              </p:ext>
            </p:extLst>
          </p:nvPr>
        </p:nvGraphicFramePr>
        <p:xfrm>
          <a:off x="7442208" y="1301323"/>
          <a:ext cx="3967019" cy="3790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8F583F50-DD20-0DF1-2757-D0532B862D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1469753"/>
              </p:ext>
            </p:extLst>
          </p:nvPr>
        </p:nvGraphicFramePr>
        <p:xfrm>
          <a:off x="12398254" y="1302335"/>
          <a:ext cx="3967019" cy="3790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2E231A6F-C496-C92E-A08A-EDB6A71D10DC}"/>
              </a:ext>
            </a:extLst>
          </p:cNvPr>
          <p:cNvSpPr txBox="1"/>
          <p:nvPr/>
        </p:nvSpPr>
        <p:spPr>
          <a:xfrm>
            <a:off x="3416410" y="4826798"/>
            <a:ext cx="2448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5400" b="0" i="0" u="none" strike="noStrike" kern="1200" cap="none" spc="0" normalizeH="0" baseline="0" noProof="0" dirty="0">
                <a:ln>
                  <a:noFill/>
                </a:ln>
                <a:solidFill>
                  <a:srgbClr val="EA402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71.28%</a:t>
            </a:r>
            <a:endParaRPr kumimoji="0" lang="es-BO" sz="3600" b="0" i="0" u="none" strike="noStrike" kern="1200" cap="none" spc="0" normalizeH="0" baseline="0" noProof="0" dirty="0">
              <a:ln>
                <a:noFill/>
              </a:ln>
              <a:solidFill>
                <a:srgbClr val="EA402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D9F1059-8994-2730-4083-79F9449E36D3}"/>
              </a:ext>
            </a:extLst>
          </p:cNvPr>
          <p:cNvSpPr txBox="1"/>
          <p:nvPr/>
        </p:nvSpPr>
        <p:spPr>
          <a:xfrm>
            <a:off x="7898170" y="4904983"/>
            <a:ext cx="2448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5400" b="0" i="0" u="none" strike="noStrike" kern="1200" cap="none" spc="0" normalizeH="0" baseline="0" noProof="0" dirty="0">
                <a:ln>
                  <a:noFill/>
                </a:ln>
                <a:solidFill>
                  <a:srgbClr val="EA402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72.51%</a:t>
            </a:r>
            <a:endParaRPr kumimoji="0" lang="es-BO" sz="3600" b="0" i="0" u="none" strike="noStrike" kern="1200" cap="none" spc="0" normalizeH="0" baseline="0" noProof="0" dirty="0">
              <a:ln>
                <a:noFill/>
              </a:ln>
              <a:solidFill>
                <a:srgbClr val="EA402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29BFE52-8C6A-7081-5A3B-26186F70E827}"/>
              </a:ext>
            </a:extLst>
          </p:cNvPr>
          <p:cNvSpPr txBox="1"/>
          <p:nvPr/>
        </p:nvSpPr>
        <p:spPr>
          <a:xfrm>
            <a:off x="12884137" y="4827810"/>
            <a:ext cx="2448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5400" b="0" i="0" u="none" strike="noStrike" kern="1200" cap="none" spc="0" normalizeH="0" baseline="0" noProof="0" dirty="0">
                <a:ln>
                  <a:noFill/>
                </a:ln>
                <a:solidFill>
                  <a:srgbClr val="EA402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8.35%</a:t>
            </a:r>
            <a:endParaRPr kumimoji="0" lang="es-BO" sz="3600" b="0" i="0" u="none" strike="noStrike" kern="1200" cap="none" spc="0" normalizeH="0" baseline="0" noProof="0" dirty="0">
              <a:ln>
                <a:noFill/>
              </a:ln>
              <a:solidFill>
                <a:srgbClr val="EA402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CuadroTexto 1">
            <a:extLst>
              <a:ext uri="{FF2B5EF4-FFF2-40B4-BE49-F238E27FC236}">
                <a16:creationId xmlns:a16="http://schemas.microsoft.com/office/drawing/2014/main" id="{A4F1F860-5444-9106-5F91-1F03783F4362}"/>
              </a:ext>
            </a:extLst>
          </p:cNvPr>
          <p:cNvSpPr txBox="1"/>
          <p:nvPr/>
        </p:nvSpPr>
        <p:spPr>
          <a:xfrm>
            <a:off x="3140687" y="5952198"/>
            <a:ext cx="3000116" cy="1268482"/>
          </a:xfrm>
          <a:prstGeom prst="rect">
            <a:avLst/>
          </a:prstGeom>
        </p:spPr>
        <p:txBody>
          <a:bodyPr spcFirstLastPara="1" vert="horz" wrap="none" lIns="121900" tIns="121900" rIns="121900" bIns="1219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Sistema Financiero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Cartera de créditos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US$. 33,476 MM</a:t>
            </a:r>
          </a:p>
        </p:txBody>
      </p:sp>
      <p:sp>
        <p:nvSpPr>
          <p:cNvPr id="26" name="CuadroTexto 10">
            <a:extLst>
              <a:ext uri="{FF2B5EF4-FFF2-40B4-BE49-F238E27FC236}">
                <a16:creationId xmlns:a16="http://schemas.microsoft.com/office/drawing/2014/main" id="{88B1BFFF-E439-E125-ADAE-C734E077F9D4}"/>
              </a:ext>
            </a:extLst>
          </p:cNvPr>
          <p:cNvSpPr txBox="1"/>
          <p:nvPr/>
        </p:nvSpPr>
        <p:spPr>
          <a:xfrm>
            <a:off x="7622447" y="6051689"/>
            <a:ext cx="3000116" cy="2336007"/>
          </a:xfrm>
          <a:prstGeom prst="rect">
            <a:avLst/>
          </a:prstGeom>
        </p:spPr>
        <p:txBody>
          <a:bodyPr spcFirstLastPara="1" vert="horz" wrap="none" lIns="121900" tIns="121900" rIns="121900" bIns="1219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Mercado de Valores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Cartera administrada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US$. 34,228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F. de Pensiones:     US$.  28,816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F. de Inversión:      US$.    3,884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Cias. de Seguros:     US$.	   489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Cartera propia AB:  U$S.      260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BO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Arial"/>
              <a:sym typeface="Arial"/>
            </a:endParaRPr>
          </a:p>
        </p:txBody>
      </p:sp>
      <p:sp>
        <p:nvSpPr>
          <p:cNvPr id="27" name="CuadroTexto 11">
            <a:extLst>
              <a:ext uri="{FF2B5EF4-FFF2-40B4-BE49-F238E27FC236}">
                <a16:creationId xmlns:a16="http://schemas.microsoft.com/office/drawing/2014/main" id="{5C03023C-28C6-0B8B-5330-44BAA9BB3589}"/>
              </a:ext>
            </a:extLst>
          </p:cNvPr>
          <p:cNvSpPr txBox="1"/>
          <p:nvPr/>
        </p:nvSpPr>
        <p:spPr>
          <a:xfrm>
            <a:off x="12344400" y="5686310"/>
            <a:ext cx="3528143" cy="2695490"/>
          </a:xfrm>
          <a:prstGeom prst="rect">
            <a:avLst/>
          </a:prstGeom>
        </p:spPr>
        <p:txBody>
          <a:bodyPr spcFirstLastPara="1" vert="horz" wrap="none" lIns="121900" tIns="121900" rIns="121900" bIns="1219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Cartera administrada Fondos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de Inversión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US$. 3,884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FIAs US$. 1,299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FICs US$. 2,585 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Cartera propia Agencias de Bolsa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U$S 260 MM</a:t>
            </a:r>
          </a:p>
        </p:txBody>
      </p:sp>
      <p:sp>
        <p:nvSpPr>
          <p:cNvPr id="28" name="CuadroTexto 2">
            <a:extLst>
              <a:ext uri="{FF2B5EF4-FFF2-40B4-BE49-F238E27FC236}">
                <a16:creationId xmlns:a16="http://schemas.microsoft.com/office/drawing/2014/main" id="{005010B7-AB97-F339-6B1F-4F4214BD4F03}"/>
              </a:ext>
            </a:extLst>
          </p:cNvPr>
          <p:cNvSpPr txBox="1"/>
          <p:nvPr/>
        </p:nvSpPr>
        <p:spPr>
          <a:xfrm>
            <a:off x="13157164" y="2902179"/>
            <a:ext cx="3586722" cy="76744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Datos a diciembre 2025</a:t>
            </a:r>
          </a:p>
        </p:txBody>
      </p:sp>
      <p:sp>
        <p:nvSpPr>
          <p:cNvPr id="29" name="CuadroTexto 12">
            <a:extLst>
              <a:ext uri="{FF2B5EF4-FFF2-40B4-BE49-F238E27FC236}">
                <a16:creationId xmlns:a16="http://schemas.microsoft.com/office/drawing/2014/main" id="{CC502F0D-DF60-37C9-3B80-BCDE558B972F}"/>
              </a:ext>
            </a:extLst>
          </p:cNvPr>
          <p:cNvSpPr txBox="1"/>
          <p:nvPr/>
        </p:nvSpPr>
        <p:spPr>
          <a:xfrm>
            <a:off x="8212765" y="9068940"/>
            <a:ext cx="7948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BO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  <a:cs typeface="Arial"/>
                <a:sym typeface="Arial"/>
              </a:rPr>
              <a:t>Fuente: Elaboración propia en base a Boletín BBV, INE, CEPAL, APS y ASFI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20" grpId="0">
        <p:bldAsOne/>
      </p:bldGraphic>
      <p:bldGraphic spid="21" grpId="0">
        <p:bldAsOne/>
      </p:bldGraphic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aphicFrame>
        <p:nvGraphicFramePr>
          <p:cNvPr id="4" name="Object 4"/>
          <p:cNvGraphicFramePr/>
          <p:nvPr/>
        </p:nvGraphicFramePr>
        <p:xfrm>
          <a:off x="6464300" y="1860550"/>
          <a:ext cx="16230600" cy="810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9469100" imgH="11353800" progId="Excel.Sheet.12">
                  <p:embed/>
                </p:oleObj>
              </mc:Choice>
              <mc:Fallback>
                <p:oleObj name="Worksheet" r:id="rId5" imgW="19469100" imgH="11353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64300" y="1860550"/>
                        <a:ext cx="16230600" cy="810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243453" y="6404544"/>
            <a:ext cx="5199706" cy="33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73"/>
              </a:lnSpc>
            </a:pPr>
            <a:r>
              <a:rPr lang="en-US" sz="1909" b="1" i="1" spc="53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REQUISITOS PARA EMITIR VALORES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3453" y="4522959"/>
            <a:ext cx="5972491" cy="172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63910" y="5015345"/>
            <a:ext cx="12976050" cy="334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Representa una de las fracciones iguales en las que se divide el capital social de una sociedad anónima.</a:t>
            </a:r>
          </a:p>
          <a:p>
            <a:pPr algn="l">
              <a:lnSpc>
                <a:spcPts val="3315"/>
              </a:lnSpc>
            </a:pPr>
            <a:endParaRPr lang="en-US" sz="236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Es un instrumento de renta variable. </a:t>
            </a:r>
          </a:p>
          <a:p>
            <a:pPr algn="l">
              <a:lnSpc>
                <a:spcPts val="3315"/>
              </a:lnSpc>
            </a:pPr>
            <a:endParaRPr lang="en-US" sz="236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315"/>
              </a:lnSpc>
            </a:pPr>
            <a:r>
              <a:rPr lang="en-US" sz="236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Tipos de acciones: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Acciones Ordinarias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Acciones Preferentes</a:t>
            </a:r>
          </a:p>
        </p:txBody>
      </p:sp>
      <p:sp>
        <p:nvSpPr>
          <p:cNvPr id="4" name="Freeform 4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ACCIONES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63910" y="4410270"/>
            <a:ext cx="12976050" cy="5445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Tipos de acciones:</a:t>
            </a:r>
          </a:p>
          <a:p>
            <a:pPr algn="l">
              <a:lnSpc>
                <a:spcPts val="3315"/>
              </a:lnSpc>
            </a:pPr>
            <a:endParaRPr lang="en-US" sz="2367">
              <a:solidFill>
                <a:srgbClr val="100F0D"/>
              </a:solidFill>
              <a:latin typeface="Arimo"/>
              <a:ea typeface="Arimo"/>
              <a:cs typeface="Arimo"/>
              <a:sym typeface="Arimo"/>
            </a:endParaRP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Acciones ordinarias:</a:t>
            </a:r>
          </a:p>
          <a:p>
            <a:pPr marL="1022482" lvl="2" indent="-340827" algn="l">
              <a:lnSpc>
                <a:spcPts val="3315"/>
              </a:lnSpc>
              <a:buFont typeface="Arial"/>
              <a:buChar char="⚬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Confieren necesariamente derecho de voto por acción, de acuerdo a la legislación boliviana tanto en las asambleas ordinarias como extraordinarias.</a:t>
            </a:r>
          </a:p>
          <a:p>
            <a:pPr marL="511241" lvl="1" indent="-255620" algn="l">
              <a:lnSpc>
                <a:spcPts val="3315"/>
              </a:lnSpc>
              <a:buFont typeface="Arial"/>
              <a:buChar char="•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Acciones preferentes:</a:t>
            </a:r>
          </a:p>
          <a:p>
            <a:pPr marL="1022482" lvl="2" indent="-340827" algn="l">
              <a:lnSpc>
                <a:spcPts val="3315"/>
              </a:lnSpc>
              <a:buFont typeface="Arial"/>
              <a:buChar char="⚬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El tenedor de una acción preferente no tiene derecho a voto en las asambleas ordinarias de accionistas sólo a voz. Sin embargo, cuenta con el derecho de voto en las asambleas extraordinarias.</a:t>
            </a:r>
          </a:p>
          <a:p>
            <a:pPr marL="1022482" lvl="2" indent="-340827" algn="l">
              <a:lnSpc>
                <a:spcPts val="3315"/>
              </a:lnSpc>
              <a:buFont typeface="Arial"/>
              <a:buChar char="⚬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Generalmente pagan a su poseedor un determinado interés fijo, siempre y cuando la empresa obtenga utilidades. </a:t>
            </a:r>
          </a:p>
          <a:p>
            <a:pPr marL="1022482" lvl="2" indent="-340827" algn="l">
              <a:lnSpc>
                <a:spcPts val="3315"/>
              </a:lnSpc>
              <a:buFont typeface="Arial"/>
              <a:buChar char="⚬"/>
            </a:pPr>
            <a:r>
              <a:rPr lang="en-US" sz="236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Pago de dividendos: las acciones preferentes tienen primacía sobre las acciones ordinarias. </a:t>
            </a:r>
          </a:p>
        </p:txBody>
      </p:sp>
      <p:sp>
        <p:nvSpPr>
          <p:cNvPr id="4" name="Freeform 4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ACCIONES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6657" y="-461598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63910" y="5276850"/>
            <a:ext cx="8994634" cy="2945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Ventajas:</a:t>
            </a:r>
          </a:p>
          <a:p>
            <a:pPr marL="599664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Conseguir capital a costo variable.</a:t>
            </a:r>
          </a:p>
          <a:p>
            <a:pPr marL="599664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Permite financiación de proyectos a largo plazo.</a:t>
            </a:r>
          </a:p>
          <a:p>
            <a:pPr marL="599664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Aumenta la capacidad crediticia de la empresa.</a:t>
            </a:r>
          </a:p>
          <a:p>
            <a:pPr marL="599664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No tiene fecha fija de vencimiento.</a:t>
            </a:r>
          </a:p>
          <a:p>
            <a:pPr marL="599664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No tiene cargos fijos.</a:t>
            </a:r>
          </a:p>
        </p:txBody>
      </p:sp>
      <p:sp>
        <p:nvSpPr>
          <p:cNvPr id="4" name="Freeform 4"/>
          <p:cNvSpPr/>
          <p:nvPr/>
        </p:nvSpPr>
        <p:spPr>
          <a:xfrm>
            <a:off x="243453" y="313254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09" y="0"/>
                </a:lnTo>
                <a:lnTo>
                  <a:pt x="2543809" y="1430892"/>
                </a:lnTo>
                <a:lnTo>
                  <a:pt x="0" y="1430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3643693" y="5143500"/>
            <a:ext cx="5574525" cy="5605098"/>
          </a:xfrm>
          <a:custGeom>
            <a:avLst/>
            <a:gdLst/>
            <a:ahLst/>
            <a:cxnLst/>
            <a:rect l="l" t="t" r="r" b="b"/>
            <a:pathLst>
              <a:path w="5574525" h="5605098">
                <a:moveTo>
                  <a:pt x="0" y="0"/>
                </a:moveTo>
                <a:lnTo>
                  <a:pt x="5574524" y="0"/>
                </a:lnTo>
                <a:lnTo>
                  <a:pt x="5574524" y="5605098"/>
                </a:lnTo>
                <a:lnTo>
                  <a:pt x="0" y="5605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3910" y="3717012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EMISIÓN DE ACCIONES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63910" y="1744146"/>
            <a:ext cx="15028428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6249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9. FINANCIAMIENTO A TRAVÉS DEL MERCADO DE VALORES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8875" y="6413484"/>
            <a:ext cx="18288000" cy="6334633"/>
          </a:xfrm>
          <a:custGeom>
            <a:avLst/>
            <a:gdLst/>
            <a:ahLst/>
            <a:cxnLst/>
            <a:rect l="l" t="t" r="r" b="b"/>
            <a:pathLst>
              <a:path w="18288000" h="6334633">
                <a:moveTo>
                  <a:pt x="0" y="0"/>
                </a:moveTo>
                <a:lnTo>
                  <a:pt x="18288000" y="0"/>
                </a:lnTo>
                <a:lnTo>
                  <a:pt x="18288000" y="6334634"/>
                </a:lnTo>
                <a:lnTo>
                  <a:pt x="0" y="6334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935411" y="8149908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00919" y="3467100"/>
            <a:ext cx="3378301" cy="2537583"/>
          </a:xfrm>
          <a:custGeom>
            <a:avLst/>
            <a:gdLst/>
            <a:ahLst/>
            <a:cxnLst/>
            <a:rect l="l" t="t" r="r" b="b"/>
            <a:pathLst>
              <a:path w="3378301" h="2537583">
                <a:moveTo>
                  <a:pt x="0" y="0"/>
                </a:moveTo>
                <a:lnTo>
                  <a:pt x="3378302" y="0"/>
                </a:lnTo>
                <a:lnTo>
                  <a:pt x="3378302" y="2537583"/>
                </a:lnTo>
                <a:lnTo>
                  <a:pt x="0" y="25375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381375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¿QUÉ ES?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793931"/>
            <a:ext cx="12852299" cy="2910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Es una unidad de cuenta que evoluciona con la inflación. 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Es una herramienta para ajustar valores a la inflación, protegiendo el valor real de los montos pactados en los contratos y créditos del impacto de las fluctuaciones de precios. 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Fue creada para proteger el poder adquisitivo de los bolivianos frente a la inflación.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09650"/>
            <a:ext cx="16230600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10. UNIDAD DE FOMENTO A LA VIVIENDA (UFV)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8875" y="6413484"/>
            <a:ext cx="18288000" cy="6334633"/>
          </a:xfrm>
          <a:custGeom>
            <a:avLst/>
            <a:gdLst/>
            <a:ahLst/>
            <a:cxnLst/>
            <a:rect l="l" t="t" r="r" b="b"/>
            <a:pathLst>
              <a:path w="18288000" h="6334633">
                <a:moveTo>
                  <a:pt x="0" y="0"/>
                </a:moveTo>
                <a:lnTo>
                  <a:pt x="18288000" y="0"/>
                </a:lnTo>
                <a:lnTo>
                  <a:pt x="18288000" y="6334634"/>
                </a:lnTo>
                <a:lnTo>
                  <a:pt x="0" y="6334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935411" y="8149908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707698" y="2888963"/>
            <a:ext cx="2551602" cy="3393694"/>
          </a:xfrm>
          <a:custGeom>
            <a:avLst/>
            <a:gdLst/>
            <a:ahLst/>
            <a:cxnLst/>
            <a:rect l="l" t="t" r="r" b="b"/>
            <a:pathLst>
              <a:path w="2551602" h="3393694">
                <a:moveTo>
                  <a:pt x="0" y="0"/>
                </a:moveTo>
                <a:lnTo>
                  <a:pt x="2551602" y="0"/>
                </a:lnTo>
                <a:lnTo>
                  <a:pt x="2551602" y="3393694"/>
                </a:lnTo>
                <a:lnTo>
                  <a:pt x="0" y="33936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381375"/>
            <a:ext cx="6356738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¿CÓMO SE CALCULA?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267582"/>
            <a:ext cx="12852299" cy="3882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 calcula diariamente con base en el Índice de Precios al Consumidor (IPC), publicado por el Instituto Nacional de Estadística (INE), que mide la variación de precios de bienes y servicios. </a:t>
            </a:r>
          </a:p>
          <a:p>
            <a:pPr algn="l">
              <a:lnSpc>
                <a:spcPts val="3888"/>
              </a:lnSpc>
            </a:pPr>
            <a:r>
              <a:rPr lang="en-US" sz="277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Inflación mensualizada: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 calcula la inflación a doce meses a partir del IPC. </a:t>
            </a:r>
          </a:p>
          <a:p>
            <a:pPr algn="l">
              <a:lnSpc>
                <a:spcPts val="3888"/>
              </a:lnSpc>
            </a:pPr>
            <a:r>
              <a:rPr lang="en-US" sz="2777" b="1">
                <a:solidFill>
                  <a:srgbClr val="100F0D"/>
                </a:solidFill>
                <a:latin typeface="Arimo Bold"/>
                <a:ea typeface="Arimo Bold"/>
                <a:cs typeface="Arimo Bold"/>
                <a:sym typeface="Arimo Bold"/>
              </a:rPr>
              <a:t>Inflación diaria: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La inflación diaria se calcula a partir de la inflación mensualizada, aplicando una raíz 'n', donde 'n' representa el número de días del mes.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09650"/>
            <a:ext cx="16230600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10. UNIDAD DE FOMENTO A LA VIVIENDA (UFV)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8875" y="6413484"/>
            <a:ext cx="18288000" cy="6334633"/>
          </a:xfrm>
          <a:custGeom>
            <a:avLst/>
            <a:gdLst/>
            <a:ahLst/>
            <a:cxnLst/>
            <a:rect l="l" t="t" r="r" b="b"/>
            <a:pathLst>
              <a:path w="18288000" h="6334633">
                <a:moveTo>
                  <a:pt x="0" y="0"/>
                </a:moveTo>
                <a:lnTo>
                  <a:pt x="18288000" y="0"/>
                </a:lnTo>
                <a:lnTo>
                  <a:pt x="18288000" y="6334634"/>
                </a:lnTo>
                <a:lnTo>
                  <a:pt x="0" y="6334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935411" y="8149908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400425"/>
            <a:ext cx="12305112" cy="5339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Solamente las Agencias de Bolsa y Sociedades Administradoras de Fondos de Inversión reguladas y autorizadas por ASFI pueden invertir por cuenta de clientes.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Se debe dudar de las alternativas de Inversión que ofrecen rendimientos demasiado altos, normalmente son estafas, porque hay un principio financiero: a mayor rendimiento, mayor riesgo.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Ni las Agencias de Bolsa y Sociedades Administradoras de Fondos de Inversión reguladas y autorizadas por ASFI, solicitan abonos en cuenta a través de redes sociales. Es imprescindible, conectarse con la institución a los contactos que están en la página de la Bolsa Boliviana de Valores y hacerse asesorar con los funcionarios autorizados.</a:t>
            </a:r>
          </a:p>
        </p:txBody>
      </p:sp>
      <p:sp>
        <p:nvSpPr>
          <p:cNvPr id="5" name="Freeform 5"/>
          <p:cNvSpPr/>
          <p:nvPr/>
        </p:nvSpPr>
        <p:spPr>
          <a:xfrm>
            <a:off x="14664501" y="1580701"/>
            <a:ext cx="2814720" cy="4991621"/>
          </a:xfrm>
          <a:custGeom>
            <a:avLst/>
            <a:gdLst/>
            <a:ahLst/>
            <a:cxnLst/>
            <a:rect l="l" t="t" r="r" b="b"/>
            <a:pathLst>
              <a:path w="2814720" h="4991621">
                <a:moveTo>
                  <a:pt x="0" y="0"/>
                </a:moveTo>
                <a:lnTo>
                  <a:pt x="2814720" y="0"/>
                </a:lnTo>
                <a:lnTo>
                  <a:pt x="2814720" y="4991621"/>
                </a:lnTo>
                <a:lnTo>
                  <a:pt x="0" y="49916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653979"/>
            <a:ext cx="16230600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11. PREVENCIÓN DE FRAUDES Y ESTAFAS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8875" y="6413484"/>
            <a:ext cx="18288000" cy="6334633"/>
          </a:xfrm>
          <a:custGeom>
            <a:avLst/>
            <a:gdLst/>
            <a:ahLst/>
            <a:cxnLst/>
            <a:rect l="l" t="t" r="r" b="b"/>
            <a:pathLst>
              <a:path w="18288000" h="6334633">
                <a:moveTo>
                  <a:pt x="0" y="0"/>
                </a:moveTo>
                <a:lnTo>
                  <a:pt x="18288000" y="0"/>
                </a:lnTo>
                <a:lnTo>
                  <a:pt x="18288000" y="6334634"/>
                </a:lnTo>
                <a:lnTo>
                  <a:pt x="0" y="6334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935411" y="8149908"/>
            <a:ext cx="2543810" cy="1430893"/>
          </a:xfrm>
          <a:custGeom>
            <a:avLst/>
            <a:gdLst/>
            <a:ahLst/>
            <a:cxnLst/>
            <a:rect l="l" t="t" r="r" b="b"/>
            <a:pathLst>
              <a:path w="2543810" h="1430893">
                <a:moveTo>
                  <a:pt x="0" y="0"/>
                </a:moveTo>
                <a:lnTo>
                  <a:pt x="2543810" y="0"/>
                </a:lnTo>
                <a:lnTo>
                  <a:pt x="2543810" y="1430893"/>
                </a:lnTo>
                <a:lnTo>
                  <a:pt x="0" y="1430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897662"/>
            <a:ext cx="12305112" cy="2425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Cambiar las contraseñas periódicamente.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Manejar contraseñas con número y letras que no sean obvias (nombre propio, fecha de nacimiento, etc.</a:t>
            </a:r>
          </a:p>
          <a:p>
            <a:pPr marL="599663" lvl="1" indent="-299832" algn="l">
              <a:lnSpc>
                <a:spcPts val="3888"/>
              </a:lnSpc>
              <a:buFont typeface="Arial"/>
              <a:buChar char="•"/>
            </a:pPr>
            <a:r>
              <a:rPr lang="en-US" sz="2777">
                <a:solidFill>
                  <a:srgbClr val="100F0D"/>
                </a:solidFill>
                <a:latin typeface="Arimo"/>
                <a:ea typeface="Arimo"/>
                <a:cs typeface="Arimo"/>
                <a:sym typeface="Arimo"/>
              </a:rPr>
              <a:t>Proteger la clave de acceso, no anotándola en lugares de fácil accesibilidad, ni otorgarla a terceras personas.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009650"/>
            <a:ext cx="10758735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12. SEGURIDAD DIGITAL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5369305"/>
          </a:xfrm>
          <a:custGeom>
            <a:avLst/>
            <a:gdLst/>
            <a:ahLst/>
            <a:cxnLst/>
            <a:rect l="l" t="t" r="r" b="b"/>
            <a:pathLst>
              <a:path w="18288000" h="5369305">
                <a:moveTo>
                  <a:pt x="0" y="0"/>
                </a:moveTo>
                <a:lnTo>
                  <a:pt x="18288000" y="0"/>
                </a:lnTo>
                <a:lnTo>
                  <a:pt x="18288000" y="5369305"/>
                </a:lnTo>
                <a:lnTo>
                  <a:pt x="0" y="5369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0498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61406" y="5369305"/>
            <a:ext cx="8565187" cy="2289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177"/>
              </a:lnSpc>
              <a:spcBef>
                <a:spcPct val="0"/>
              </a:spcBef>
            </a:pPr>
            <a:r>
              <a:rPr lang="en-US" sz="15148" b="1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GRACIAS</a:t>
            </a:r>
          </a:p>
        </p:txBody>
      </p:sp>
      <p:sp>
        <p:nvSpPr>
          <p:cNvPr id="4" name="Freeform 4"/>
          <p:cNvSpPr/>
          <p:nvPr/>
        </p:nvSpPr>
        <p:spPr>
          <a:xfrm>
            <a:off x="6186046" y="2041606"/>
            <a:ext cx="5915908" cy="3327698"/>
          </a:xfrm>
          <a:custGeom>
            <a:avLst/>
            <a:gdLst/>
            <a:ahLst/>
            <a:cxnLst/>
            <a:rect l="l" t="t" r="r" b="b"/>
            <a:pathLst>
              <a:path w="5915908" h="3327698">
                <a:moveTo>
                  <a:pt x="0" y="0"/>
                </a:moveTo>
                <a:lnTo>
                  <a:pt x="5915908" y="0"/>
                </a:lnTo>
                <a:lnTo>
                  <a:pt x="5915908" y="3327699"/>
                </a:lnTo>
                <a:lnTo>
                  <a:pt x="0" y="33276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96836" y="-124966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64768" y="100965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2. INDICADORES DE INTERÉS</a:t>
            </a:r>
          </a:p>
        </p:txBody>
      </p:sp>
      <p:sp>
        <p:nvSpPr>
          <p:cNvPr id="6" name="Freeform 6"/>
          <p:cNvSpPr/>
          <p:nvPr/>
        </p:nvSpPr>
        <p:spPr>
          <a:xfrm>
            <a:off x="167260" y="697845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04422" y="2162175"/>
            <a:ext cx="8983233" cy="55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13"/>
              </a:lnSpc>
            </a:pPr>
            <a:r>
              <a:rPr lang="en-US" sz="3081" b="1" i="1" spc="8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MONTOS TRASADOS EN BOLSA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67143F0-FCD7-291B-36DE-C90BB4DAD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615" y="3107977"/>
            <a:ext cx="7203743" cy="446182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6251766-EAA5-C250-DCD4-14496C69C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940" y="5214873"/>
            <a:ext cx="6867869" cy="4259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96836" y="-1249660"/>
            <a:ext cx="14083112" cy="12424107"/>
            <a:chOff x="0" y="0"/>
            <a:chExt cx="3709132" cy="3272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9133" cy="3272193"/>
            </a:xfrm>
            <a:custGeom>
              <a:avLst/>
              <a:gdLst/>
              <a:ahLst/>
              <a:cxnLst/>
              <a:rect l="l" t="t" r="r" b="b"/>
              <a:pathLst>
                <a:path w="3709133" h="3272193">
                  <a:moveTo>
                    <a:pt x="41780" y="0"/>
                  </a:moveTo>
                  <a:lnTo>
                    <a:pt x="3667353" y="0"/>
                  </a:lnTo>
                  <a:cubicBezTo>
                    <a:pt x="3690427" y="0"/>
                    <a:pt x="3709133" y="18705"/>
                    <a:pt x="3709133" y="41780"/>
                  </a:cubicBezTo>
                  <a:lnTo>
                    <a:pt x="3709133" y="3230413"/>
                  </a:lnTo>
                  <a:cubicBezTo>
                    <a:pt x="3709133" y="3241494"/>
                    <a:pt x="3704731" y="3252120"/>
                    <a:pt x="3696896" y="3259956"/>
                  </a:cubicBezTo>
                  <a:cubicBezTo>
                    <a:pt x="3689060" y="3267791"/>
                    <a:pt x="3678434" y="3272193"/>
                    <a:pt x="3667353" y="3272193"/>
                  </a:cubicBezTo>
                  <a:lnTo>
                    <a:pt x="41780" y="3272193"/>
                  </a:lnTo>
                  <a:cubicBezTo>
                    <a:pt x="30699" y="3272193"/>
                    <a:pt x="20072" y="3267791"/>
                    <a:pt x="12237" y="3259956"/>
                  </a:cubicBezTo>
                  <a:cubicBezTo>
                    <a:pt x="4402" y="3252120"/>
                    <a:pt x="0" y="3241494"/>
                    <a:pt x="0" y="3230413"/>
                  </a:cubicBezTo>
                  <a:lnTo>
                    <a:pt x="0" y="41780"/>
                  </a:lnTo>
                  <a:cubicBezTo>
                    <a:pt x="0" y="30699"/>
                    <a:pt x="4402" y="20072"/>
                    <a:pt x="12237" y="12237"/>
                  </a:cubicBezTo>
                  <a:cubicBezTo>
                    <a:pt x="20072" y="4402"/>
                    <a:pt x="30699" y="0"/>
                    <a:pt x="41780" y="0"/>
                  </a:cubicBezTo>
                  <a:close/>
                </a:path>
              </a:pathLst>
            </a:custGeom>
            <a:solidFill>
              <a:srgbClr val="FFFFFF">
                <a:alpha val="95686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709132" cy="329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64768" y="100965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1F2A44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2. INDICADORES DE INTERÉS</a:t>
            </a:r>
          </a:p>
        </p:txBody>
      </p:sp>
      <p:sp>
        <p:nvSpPr>
          <p:cNvPr id="6" name="Freeform 6"/>
          <p:cNvSpPr/>
          <p:nvPr/>
        </p:nvSpPr>
        <p:spPr>
          <a:xfrm>
            <a:off x="167260" y="697845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04422" y="2200275"/>
            <a:ext cx="11472932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b="1" i="1" spc="56">
                <a:solidFill>
                  <a:srgbClr val="1F2A4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FONDOS DE INVERSIÓN: CARTERA ADMINISTRADA/PIB, CARTERA ADMINISTRADA Y NÚMERO DE PARTICIPANTES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42917C-8B6B-1536-7BCA-9BD0C3EE6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562" y="3235795"/>
            <a:ext cx="7060875" cy="317493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420DEC8-05FC-247F-DFC4-18D6B763D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500" y="6800416"/>
            <a:ext cx="6809660" cy="303017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8006355-4918-753A-B14F-E79FE354C1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7339" y="6800416"/>
            <a:ext cx="6768813" cy="3033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23649" y="5570391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4"/>
                </a:lnTo>
                <a:lnTo>
                  <a:pt x="0" y="536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3195685" y="-3300637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9257799" y="0"/>
                </a:moveTo>
                <a:lnTo>
                  <a:pt x="0" y="0"/>
                </a:lnTo>
                <a:lnTo>
                  <a:pt x="0" y="5369523"/>
                </a:lnTo>
                <a:lnTo>
                  <a:pt x="9257799" y="5369523"/>
                </a:lnTo>
                <a:lnTo>
                  <a:pt x="92577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30254" y="542510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93064" y="4789053"/>
            <a:ext cx="5163195" cy="1562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8"/>
              </a:lnSpc>
            </a:pP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El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sistema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financiero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es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el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conjunto de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instituciones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y mercados que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canalizan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el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ahorro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hacia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la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inversión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mediante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activos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227" dirty="0" err="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financieros</a:t>
            </a:r>
            <a:r>
              <a:rPr lang="en-US" sz="2227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5624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FFFFFF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3. EL SISTEMA FINANCIERO</a:t>
            </a:r>
          </a:p>
        </p:txBody>
      </p:sp>
      <p:graphicFrame>
        <p:nvGraphicFramePr>
          <p:cNvPr id="8" name="Marcador de contenido 17">
            <a:extLst>
              <a:ext uri="{FF2B5EF4-FFF2-40B4-BE49-F238E27FC236}">
                <a16:creationId xmlns:a16="http://schemas.microsoft.com/office/drawing/2014/main" id="{2D7F019B-FA0A-8AFD-AEA3-5D3CE55EB7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0120131"/>
              </p:ext>
            </p:extLst>
          </p:nvPr>
        </p:nvGraphicFramePr>
        <p:xfrm>
          <a:off x="8778369" y="2885630"/>
          <a:ext cx="6635475" cy="5369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23649" y="5570391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4"/>
                </a:lnTo>
                <a:lnTo>
                  <a:pt x="0" y="536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3195685" y="-3300637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9257799" y="0"/>
                </a:moveTo>
                <a:lnTo>
                  <a:pt x="0" y="0"/>
                </a:lnTo>
                <a:lnTo>
                  <a:pt x="0" y="5369523"/>
                </a:lnTo>
                <a:lnTo>
                  <a:pt x="9257799" y="5369523"/>
                </a:lnTo>
                <a:lnTo>
                  <a:pt x="92577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198378"/>
            <a:ext cx="5163195" cy="4686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0875" lvl="1" indent="-240438" algn="l">
              <a:lnSpc>
                <a:spcPts val="3118"/>
              </a:lnSpc>
              <a:buFont typeface="Arial"/>
              <a:buChar char="•"/>
            </a:pPr>
            <a:r>
              <a:rPr lang="en-US" sz="2227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 un espacio económico donde se intercambian instrumentos financieros —como bonos, certificados de depósito, letras, entre otros— entre intermediarios financieros, y se determinan sus precios.</a:t>
            </a:r>
          </a:p>
          <a:p>
            <a:pPr algn="l">
              <a:lnSpc>
                <a:spcPts val="3118"/>
              </a:lnSpc>
            </a:pPr>
            <a:endParaRPr lang="en-US" sz="2227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80875" lvl="1" indent="-240438" algn="l">
              <a:lnSpc>
                <a:spcPts val="3118"/>
              </a:lnSpc>
              <a:buFont typeface="Arial"/>
              <a:buChar char="•"/>
            </a:pPr>
            <a:r>
              <a:rPr lang="en-US" sz="2227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Estos mercados están influenciados por la oferta y la demanda de activos financieros, que representan bienes o servicios con valor económico.</a:t>
            </a:r>
          </a:p>
        </p:txBody>
      </p:sp>
      <p:sp>
        <p:nvSpPr>
          <p:cNvPr id="6" name="Freeform 6"/>
          <p:cNvSpPr/>
          <p:nvPr/>
        </p:nvSpPr>
        <p:spPr>
          <a:xfrm>
            <a:off x="15930254" y="542510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05624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FFFFFF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4. EL MERCADO FINANCIERO</a:t>
            </a:r>
          </a:p>
        </p:txBody>
      </p:sp>
      <p:grpSp>
        <p:nvGrpSpPr>
          <p:cNvPr id="10" name="Group 19">
            <a:extLst>
              <a:ext uri="{FF2B5EF4-FFF2-40B4-BE49-F238E27FC236}">
                <a16:creationId xmlns:a16="http://schemas.microsoft.com/office/drawing/2014/main" id="{1E8EAF4F-CE03-844A-4A60-67575FF84C11}"/>
              </a:ext>
            </a:extLst>
          </p:cNvPr>
          <p:cNvGrpSpPr/>
          <p:nvPr/>
        </p:nvGrpSpPr>
        <p:grpSpPr>
          <a:xfrm>
            <a:off x="6438852" y="3604625"/>
            <a:ext cx="10610783" cy="3823743"/>
            <a:chOff x="2284417" y="3710700"/>
            <a:chExt cx="7535465" cy="1280424"/>
          </a:xfrm>
        </p:grpSpPr>
        <p:grpSp>
          <p:nvGrpSpPr>
            <p:cNvPr id="11" name="Group 1">
              <a:extLst>
                <a:ext uri="{FF2B5EF4-FFF2-40B4-BE49-F238E27FC236}">
                  <a16:creationId xmlns:a16="http://schemas.microsoft.com/office/drawing/2014/main" id="{F661DB16-CF09-1E42-1119-E446C50EC8D2}"/>
                </a:ext>
              </a:extLst>
            </p:cNvPr>
            <p:cNvGrpSpPr/>
            <p:nvPr/>
          </p:nvGrpSpPr>
          <p:grpSpPr>
            <a:xfrm>
              <a:off x="5089399" y="4086022"/>
              <a:ext cx="1925502" cy="644831"/>
              <a:chOff x="279739" y="3665197"/>
              <a:chExt cx="1925502" cy="644831"/>
            </a:xfrm>
          </p:grpSpPr>
          <p:sp>
            <p:nvSpPr>
              <p:cNvPr id="18" name="Oval 3">
                <a:extLst>
                  <a:ext uri="{FF2B5EF4-FFF2-40B4-BE49-F238E27FC236}">
                    <a16:creationId xmlns:a16="http://schemas.microsoft.com/office/drawing/2014/main" id="{E567B90E-882F-8ACA-E754-FF68309E9BC7}"/>
                  </a:ext>
                </a:extLst>
              </p:cNvPr>
              <p:cNvSpPr/>
              <p:nvPr/>
            </p:nvSpPr>
            <p:spPr>
              <a:xfrm>
                <a:off x="279739" y="3675228"/>
                <a:ext cx="1925502" cy="634800"/>
              </a:xfrm>
              <a:prstGeom prst="ellipse">
                <a:avLst/>
              </a:prstGeom>
              <a:gradFill rotWithShape="0">
                <a:gsLst>
                  <a:gs pos="0">
                    <a:srgbClr val="5B9BD5">
                      <a:alpha val="50000"/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rgbClr>
                  </a:gs>
                  <a:gs pos="50000">
                    <a:srgbClr val="5B9BD5">
                      <a:alpha val="50000"/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rgbClr>
                  </a:gs>
                  <a:gs pos="100000">
                    <a:srgbClr val="5B9BD5">
                      <a:alpha val="50000"/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rgbClr>
                  </a:gs>
                </a:gsLst>
                <a:lin ang="5400000" scaled="0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s-ES_tradnl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Oval 4">
                <a:extLst>
                  <a:ext uri="{FF2B5EF4-FFF2-40B4-BE49-F238E27FC236}">
                    <a16:creationId xmlns:a16="http://schemas.microsoft.com/office/drawing/2014/main" id="{DDAA1F92-C881-0170-9F89-9F6D8FB3DFE5}"/>
                  </a:ext>
                </a:extLst>
              </p:cNvPr>
              <p:cNvSpPr txBox="1"/>
              <p:nvPr/>
            </p:nvSpPr>
            <p:spPr>
              <a:xfrm>
                <a:off x="325368" y="3665197"/>
                <a:ext cx="1879873" cy="628659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ES" sz="1600" b="1" kern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Mercado Financiero</a:t>
                </a:r>
              </a:p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ES" sz="16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(definición de precios)</a:t>
                </a:r>
                <a:endParaRPr lang="es-ES" sz="16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" name="AutoShape 1044">
              <a:extLst>
                <a:ext uri="{FF2B5EF4-FFF2-40B4-BE49-F238E27FC236}">
                  <a16:creationId xmlns:a16="http://schemas.microsoft.com/office/drawing/2014/main" id="{D67496B5-2CFE-A93A-ECF2-44B5E3B80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8925" y="4348098"/>
              <a:ext cx="2420957" cy="125429"/>
            </a:xfrm>
            <a:prstGeom prst="roundRect">
              <a:avLst>
                <a:gd name="adj" fmla="val 16667"/>
              </a:avLst>
            </a:prstGeom>
            <a:solidFill>
              <a:srgbClr val="B6D1EE"/>
            </a:solidFill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  <a:flatTx/>
            </a:bodyPr>
            <a:lstStyle/>
            <a:p>
              <a:pPr algn="ctr"/>
              <a:r>
                <a:rPr lang="es-ES_tradnl" sz="1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Oferente de recursos</a:t>
              </a:r>
            </a:p>
          </p:txBody>
        </p:sp>
        <p:sp>
          <p:nvSpPr>
            <p:cNvPr id="13" name="AutoShape 1044">
              <a:extLst>
                <a:ext uri="{FF2B5EF4-FFF2-40B4-BE49-F238E27FC236}">
                  <a16:creationId xmlns:a16="http://schemas.microsoft.com/office/drawing/2014/main" id="{7E31FEBA-462D-88CC-6E56-04650F99E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4417" y="4348098"/>
              <a:ext cx="2420957" cy="125429"/>
            </a:xfrm>
            <a:prstGeom prst="roundRect">
              <a:avLst>
                <a:gd name="adj" fmla="val 16667"/>
              </a:avLst>
            </a:prstGeom>
            <a:solidFill>
              <a:srgbClr val="B6D1EE"/>
            </a:solidFill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  <a:flatTx/>
            </a:bodyPr>
            <a:lstStyle/>
            <a:p>
              <a:pPr algn="ctr"/>
              <a:r>
                <a:rPr lang="es-ES_tradnl" sz="1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Demandante de recursos</a:t>
              </a:r>
            </a:p>
          </p:txBody>
        </p:sp>
        <p:sp>
          <p:nvSpPr>
            <p:cNvPr id="14" name="Flecha abajo 18">
              <a:extLst>
                <a:ext uri="{FF2B5EF4-FFF2-40B4-BE49-F238E27FC236}">
                  <a16:creationId xmlns:a16="http://schemas.microsoft.com/office/drawing/2014/main" id="{F9312C57-D334-6F96-99A6-FEBF303D484E}"/>
                </a:ext>
              </a:extLst>
            </p:cNvPr>
            <p:cNvSpPr/>
            <p:nvPr/>
          </p:nvSpPr>
          <p:spPr>
            <a:xfrm rot="16200000">
              <a:off x="5987915" y="4091793"/>
              <a:ext cx="122578" cy="144506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lecha abajo 19">
              <a:extLst>
                <a:ext uri="{FF2B5EF4-FFF2-40B4-BE49-F238E27FC236}">
                  <a16:creationId xmlns:a16="http://schemas.microsoft.com/office/drawing/2014/main" id="{4AC68025-4B4E-E0A6-BCBF-2C99C7D24892}"/>
                </a:ext>
              </a:extLst>
            </p:cNvPr>
            <p:cNvSpPr/>
            <p:nvPr/>
          </p:nvSpPr>
          <p:spPr>
            <a:xfrm rot="5400000">
              <a:off x="6014633" y="3248357"/>
              <a:ext cx="122579" cy="149850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BO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CD3540C0-BD68-10AA-B0F8-AF77459D8847}"/>
                </a:ext>
              </a:extLst>
            </p:cNvPr>
            <p:cNvSpPr txBox="1"/>
            <p:nvPr/>
          </p:nvSpPr>
          <p:spPr>
            <a:xfrm>
              <a:off x="4864486" y="4888061"/>
              <a:ext cx="2420957" cy="10306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Pago de intereses y capital</a:t>
              </a:r>
            </a:p>
          </p:txBody>
        </p:sp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8D40BD18-3F6E-209B-64F3-55407469BC07}"/>
                </a:ext>
              </a:extLst>
            </p:cNvPr>
            <p:cNvSpPr txBox="1"/>
            <p:nvPr/>
          </p:nvSpPr>
          <p:spPr>
            <a:xfrm>
              <a:off x="4838725" y="3710700"/>
              <a:ext cx="2420957" cy="17520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Dinero para inversión a través de instrumentos financieros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23649" y="5570391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0" y="0"/>
                </a:moveTo>
                <a:lnTo>
                  <a:pt x="9257799" y="0"/>
                </a:lnTo>
                <a:lnTo>
                  <a:pt x="9257799" y="5369524"/>
                </a:lnTo>
                <a:lnTo>
                  <a:pt x="0" y="536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3195685" y="-3300637"/>
            <a:ext cx="9257799" cy="5369523"/>
          </a:xfrm>
          <a:custGeom>
            <a:avLst/>
            <a:gdLst/>
            <a:ahLst/>
            <a:cxnLst/>
            <a:rect l="l" t="t" r="r" b="b"/>
            <a:pathLst>
              <a:path w="9257799" h="5369523">
                <a:moveTo>
                  <a:pt x="9257799" y="0"/>
                </a:moveTo>
                <a:lnTo>
                  <a:pt x="0" y="0"/>
                </a:lnTo>
                <a:lnTo>
                  <a:pt x="0" y="5369523"/>
                </a:lnTo>
                <a:lnTo>
                  <a:pt x="9257799" y="5369523"/>
                </a:lnTo>
                <a:lnTo>
                  <a:pt x="92577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30254" y="542510"/>
            <a:ext cx="1894330" cy="1065561"/>
          </a:xfrm>
          <a:custGeom>
            <a:avLst/>
            <a:gdLst/>
            <a:ahLst/>
            <a:cxnLst/>
            <a:rect l="l" t="t" r="r" b="b"/>
            <a:pathLst>
              <a:path w="1894330" h="1065561">
                <a:moveTo>
                  <a:pt x="0" y="0"/>
                </a:moveTo>
                <a:lnTo>
                  <a:pt x="1894330" y="0"/>
                </a:lnTo>
                <a:lnTo>
                  <a:pt x="1894330" y="1065561"/>
                </a:lnTo>
                <a:lnTo>
                  <a:pt x="0" y="10655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3943062"/>
            <a:ext cx="5190554" cy="2343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8"/>
              </a:lnSpc>
            </a:pPr>
            <a:r>
              <a:rPr lang="en-US" sz="2227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Los intermediarios captan el ahorro fragmentado de los agentes económicos excedentarios y lo asignan (vía préstamos) entre las empresas, instituciones o público que lo requieren asumiendo el riesgo relacionado.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56240"/>
            <a:ext cx="1371518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8000" b="1" i="1">
                <a:solidFill>
                  <a:srgbClr val="FFFFFF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5. FINANCIAMIENTO INDIRECTO</a:t>
            </a:r>
          </a:p>
        </p:txBody>
      </p:sp>
      <p:graphicFrame>
        <p:nvGraphicFramePr>
          <p:cNvPr id="11" name="Diagrama 4">
            <a:extLst>
              <a:ext uri="{FF2B5EF4-FFF2-40B4-BE49-F238E27FC236}">
                <a16:creationId xmlns:a16="http://schemas.microsoft.com/office/drawing/2014/main" id="{454331EA-827C-EB83-16F3-49569DF1B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373610"/>
              </p:ext>
            </p:extLst>
          </p:nvPr>
        </p:nvGraphicFramePr>
        <p:xfrm>
          <a:off x="6816532" y="3337991"/>
          <a:ext cx="10442767" cy="4716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7 Rectángulo redondeado">
            <a:extLst>
              <a:ext uri="{FF2B5EF4-FFF2-40B4-BE49-F238E27FC236}">
                <a16:creationId xmlns:a16="http://schemas.microsoft.com/office/drawing/2014/main" id="{85F0067F-DDC6-A5D5-7289-C25771D1A256}"/>
              </a:ext>
            </a:extLst>
          </p:cNvPr>
          <p:cNvSpPr/>
          <p:nvPr/>
        </p:nvSpPr>
        <p:spPr>
          <a:xfrm>
            <a:off x="6816532" y="3006411"/>
            <a:ext cx="2753483" cy="936652"/>
          </a:xfrm>
          <a:prstGeom prst="roundRect">
            <a:avLst>
              <a:gd name="adj" fmla="val 100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No conoce el destino final de sus fondos.</a:t>
            </a:r>
          </a:p>
        </p:txBody>
      </p:sp>
      <p:sp>
        <p:nvSpPr>
          <p:cNvPr id="13" name="9 Flecha abajo">
            <a:extLst>
              <a:ext uri="{FF2B5EF4-FFF2-40B4-BE49-F238E27FC236}">
                <a16:creationId xmlns:a16="http://schemas.microsoft.com/office/drawing/2014/main" id="{98235BF3-A9E2-424D-CF4D-C385BBB1D0E0}"/>
              </a:ext>
            </a:extLst>
          </p:cNvPr>
          <p:cNvSpPr/>
          <p:nvPr/>
        </p:nvSpPr>
        <p:spPr>
          <a:xfrm>
            <a:off x="7963816" y="4161812"/>
            <a:ext cx="458914" cy="470312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10 Rectángulo redondeado">
            <a:extLst>
              <a:ext uri="{FF2B5EF4-FFF2-40B4-BE49-F238E27FC236}">
                <a16:creationId xmlns:a16="http://schemas.microsoft.com/office/drawing/2014/main" id="{4021B428-053A-4BB1-0656-4F68DF64B708}"/>
              </a:ext>
            </a:extLst>
          </p:cNvPr>
          <p:cNvSpPr/>
          <p:nvPr/>
        </p:nvSpPr>
        <p:spPr>
          <a:xfrm>
            <a:off x="10703041" y="7290604"/>
            <a:ext cx="2753483" cy="470312"/>
          </a:xfrm>
          <a:prstGeom prst="roundRect">
            <a:avLst>
              <a:gd name="adj" fmla="val 1000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Asume el riesgo</a:t>
            </a:r>
          </a:p>
        </p:txBody>
      </p:sp>
      <p:sp>
        <p:nvSpPr>
          <p:cNvPr id="15" name="11 Flecha abajo">
            <a:extLst>
              <a:ext uri="{FF2B5EF4-FFF2-40B4-BE49-F238E27FC236}">
                <a16:creationId xmlns:a16="http://schemas.microsoft.com/office/drawing/2014/main" id="{40F48208-BA04-B2F3-CA86-C7FF0906F935}"/>
              </a:ext>
            </a:extLst>
          </p:cNvPr>
          <p:cNvSpPr/>
          <p:nvPr/>
        </p:nvSpPr>
        <p:spPr>
          <a:xfrm rot="10800000">
            <a:off x="11850325" y="6601756"/>
            <a:ext cx="458914" cy="47031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1" grpId="1">
        <p:bldAsOne/>
      </p:bldGraphic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2623</Words>
  <Application>Microsoft Office PowerPoint</Application>
  <PresentationFormat>Personalizado</PresentationFormat>
  <Paragraphs>360</Paragraphs>
  <Slides>48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63" baseType="lpstr">
      <vt:lpstr>Calibri</vt:lpstr>
      <vt:lpstr>Atwic</vt:lpstr>
      <vt:lpstr>Arimo Bold Italics</vt:lpstr>
      <vt:lpstr>Barlow Bold Italics</vt:lpstr>
      <vt:lpstr>Arimo Bold</vt:lpstr>
      <vt:lpstr>Malgun Gothic</vt:lpstr>
      <vt:lpstr>Open Sans Bold</vt:lpstr>
      <vt:lpstr>Aptos</vt:lpstr>
      <vt:lpstr>Open Sauce</vt:lpstr>
      <vt:lpstr>Arial</vt:lpstr>
      <vt:lpstr>Arimo</vt:lpstr>
      <vt:lpstr>Barlow Bold</vt:lpstr>
      <vt:lpstr>Barlow Italics</vt:lpstr>
      <vt:lpstr>Office Theme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Funcionamiento del Mercado de Valores</dc:title>
  <cp:lastModifiedBy>PC</cp:lastModifiedBy>
  <cp:revision>7</cp:revision>
  <dcterms:created xsi:type="dcterms:W3CDTF">2006-08-16T00:00:00Z</dcterms:created>
  <dcterms:modified xsi:type="dcterms:W3CDTF">2026-07-07T17:22:17Z</dcterms:modified>
  <dc:identifier>DAHG8hsv5aw</dc:identifier>
</cp:coreProperties>
</file>